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66" r:id="rId2"/>
    <p:sldId id="265" r:id="rId3"/>
    <p:sldId id="256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IDFI\PRESENTATION\&#4306;&#4304;&#4315;&#4333;&#4312;&#4320;&#4309;&#4304;&#4314;&#4317;&#4305;&#4312;&#4321;%20&#4312;&#4316;&#4307;&#4308;&#4325;&#4321;&#4312;%20(&#4318;&#4312;&#4320;&#4309;&#4308;&#4314;&#4304;&#4307;&#4312;%20&#4313;&#4309;&#4314;&#4308;&#4309;&#4312;&#4321;%20&#4328;&#4308;&#4307;&#4308;&#4306;&#4308;&#4305;&#4312;&#4311;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2089572192513366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548948333513104"/>
          <c:y val="9.9960090605112711E-2"/>
          <c:w val="0.73508974220688172"/>
          <c:h val="0.4264703555891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გამჭვირვალობის ინდექსი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Sheet1!$A$2:$A$17</c:f>
              <c:strCache>
                <c:ptCount val="16"/>
                <c:pt idx="0">
                  <c:v>გარემოს დაცვის და ბუნებრივი რესურსების სამინისტრო</c:v>
                </c:pt>
                <c:pt idx="1">
                  <c:v>განათლებისა და მეცნიერების სამინისტრო</c:v>
                </c:pt>
                <c:pt idx="2">
                  <c:v>საქართველოს შინაგან საქმეთა სამინისტროს აკადემია</c:v>
                </c:pt>
                <c:pt idx="3">
                  <c:v>საქართველოს საგარეო საქმეთა სამინისრტო</c:v>
                </c:pt>
                <c:pt idx="4">
                  <c:v>სსიპ სოციალური მომსახურების სააგენტო</c:v>
                </c:pt>
                <c:pt idx="5">
                  <c:v>შინაგან საქმეთა სამინისტრო</c:v>
                </c:pt>
                <c:pt idx="6">
                  <c:v>დაცული ტერიტორიების სააგენტო</c:v>
                </c:pt>
                <c:pt idx="7">
                  <c:v>შრომის, ჯანმრთელობისა და სოციალური დაცვის სამინისტრო</c:v>
                </c:pt>
                <c:pt idx="8">
                  <c:v>მასწავლებელთა პროფესიული განვითარების ცენტრი</c:v>
                </c:pt>
                <c:pt idx="9">
                  <c:v>გარემოს ეროვნული სააგენტო</c:v>
                </c:pt>
                <c:pt idx="10">
                  <c:v>დაცვის პოლიცია</c:v>
                </c:pt>
                <c:pt idx="11">
                  <c:v>სახელმწიფო შესყიდვების სააგენტო</c:v>
                </c:pt>
                <c:pt idx="12">
                  <c:v>მომსახურების სააგენტო</c:v>
                </c:pt>
                <c:pt idx="13">
                  <c:v>დაავადებათა კონტროლის და საზოგადოებრივი ჯანმრთელობის ეროვნული ცენტრი</c:v>
                </c:pt>
                <c:pt idx="14">
                  <c:v>სატყეო სააგენტო</c:v>
                </c:pt>
                <c:pt idx="15">
                  <c:v>ადამიანით ვაჭრობის (ტრაფიკინგის) მსხვერპლთა დასარალებულთა დაცვის და დახმარების სახელმწიფო ფონდი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31.68</c:v>
                </c:pt>
                <c:pt idx="1">
                  <c:v>30.68</c:v>
                </c:pt>
                <c:pt idx="2">
                  <c:v>29.91</c:v>
                </c:pt>
                <c:pt idx="3">
                  <c:v>28.68</c:v>
                </c:pt>
                <c:pt idx="4">
                  <c:v>28.12</c:v>
                </c:pt>
                <c:pt idx="5">
                  <c:v>25.88</c:v>
                </c:pt>
                <c:pt idx="6">
                  <c:v>24.57</c:v>
                </c:pt>
                <c:pt idx="7">
                  <c:v>24.48</c:v>
                </c:pt>
                <c:pt idx="8">
                  <c:v>20.76</c:v>
                </c:pt>
                <c:pt idx="9">
                  <c:v>18.13</c:v>
                </c:pt>
                <c:pt idx="10">
                  <c:v>15.89</c:v>
                </c:pt>
                <c:pt idx="11">
                  <c:v>14.86</c:v>
                </c:pt>
                <c:pt idx="12">
                  <c:v>12.33</c:v>
                </c:pt>
                <c:pt idx="13">
                  <c:v>12.33</c:v>
                </c:pt>
                <c:pt idx="14">
                  <c:v>9.11</c:v>
                </c:pt>
                <c:pt idx="15">
                  <c:v>8.7200000000000006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996544"/>
        <c:axId val="85474624"/>
        <c:axId val="0"/>
      </c:bar3DChart>
      <c:catAx>
        <c:axId val="93996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85474624"/>
        <c:crosses val="autoZero"/>
        <c:auto val="1"/>
        <c:lblAlgn val="ctr"/>
        <c:lblOffset val="100"/>
        <c:noMultiLvlLbl val="0"/>
      </c:catAx>
      <c:valAx>
        <c:axId val="85474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996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4705882352941176E-2"/>
          <c:y val="0.25875741559702298"/>
          <c:w val="0.15961503642258623"/>
          <c:h val="6.856955380577427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6207207207207206"/>
          <c:y val="4.109589041095890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ელექტრონული შეტყობინებების სისტემის გამართულობის ზოგადი კვლევა</c:v>
                </c:pt>
              </c:strCache>
            </c:strRef>
          </c:tx>
          <c:explosion val="25"/>
          <c:dLbls>
            <c:dLbl>
              <c:idx val="0"/>
              <c:delete val="1"/>
            </c:dLbl>
            <c:dLbl>
              <c:idx val="3"/>
              <c:layout>
                <c:manualLayout>
                  <c:x val="1.1820422784989714E-2"/>
                  <c:y val="7.027271419839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სულ დაეგზავნა 42 ს-ოს  </c:v>
                </c:pt>
                <c:pt idx="1">
                  <c:v>პასუხი არ გაგვცეს</c:v>
                </c:pt>
                <c:pt idx="2">
                  <c:v>ელექტრონული პასუხი</c:v>
                </c:pt>
                <c:pt idx="3">
                  <c:v>სატელეფონო პასუხი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37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091272374736939"/>
          <c:y val="0.23166648689461763"/>
          <c:w val="0.36974155257619823"/>
          <c:h val="0.234717038794808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6A99CE-28AE-4C21-B25F-BCA6C892570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E3F822-52F2-4399-9B3A-546780A1A686}">
      <dgm:prSet phldrT="[Text]" custT="1"/>
      <dgm:spPr/>
      <dgm:t>
        <a:bodyPr/>
        <a:lstStyle/>
        <a:p>
          <a:r>
            <a:rPr kumimoji="0" lang="en-US" sz="1600" b="0" i="0" u="none" strike="noStrike" cap="none" normalizeH="0" baseline="0" dirty="0" err="1" smtClean="0">
              <a:ln/>
              <a:effectLst/>
              <a:latin typeface="Calibri" pitchFamily="34" charset="0"/>
              <a:ea typeface="Times New Roman" pitchFamily="18" charset="0"/>
              <a:cs typeface="Sylfaen" pitchFamily="18" charset="0"/>
            </a:rPr>
            <a:t>განათლებისა</a:t>
          </a:r>
          <a:r>
            <a:rPr kumimoji="0" lang="en-US" sz="1600" b="0" i="0" u="none" strike="noStrike" cap="none" normalizeH="0" baseline="0" dirty="0" smtClean="0">
              <a:ln/>
              <a:effectLst/>
              <a:latin typeface="Calibri" pitchFamily="34" charset="0"/>
              <a:ea typeface="Times New Roman" pitchFamily="18" charset="0"/>
              <a:cs typeface="Times New Roman" pitchFamily="18" charset="0"/>
            </a:rPr>
            <a:t> </a:t>
          </a:r>
          <a:r>
            <a:rPr kumimoji="0" lang="en-US" sz="1600" b="0" i="0" u="none" strike="noStrike" cap="none" normalizeH="0" baseline="0" dirty="0" err="1" smtClean="0">
              <a:ln/>
              <a:effectLst/>
              <a:latin typeface="Calibri" pitchFamily="34" charset="0"/>
              <a:ea typeface="Times New Roman" pitchFamily="18" charset="0"/>
              <a:cs typeface="Sylfaen" pitchFamily="18" charset="0"/>
            </a:rPr>
            <a:t>და</a:t>
          </a:r>
          <a:r>
            <a:rPr kumimoji="0" lang="en-US" sz="1600" b="0" i="0" u="none" strike="noStrike" cap="none" normalizeH="0" baseline="0" dirty="0" smtClean="0">
              <a:ln/>
              <a:effectLst/>
              <a:latin typeface="Calibri" pitchFamily="34" charset="0"/>
              <a:ea typeface="Times New Roman" pitchFamily="18" charset="0"/>
              <a:cs typeface="Times New Roman" pitchFamily="18" charset="0"/>
            </a:rPr>
            <a:t> </a:t>
          </a:r>
          <a:r>
            <a:rPr kumimoji="0" lang="en-US" sz="1600" b="0" i="0" u="none" strike="noStrike" cap="none" normalizeH="0" baseline="0" dirty="0" err="1" smtClean="0">
              <a:ln/>
              <a:effectLst/>
              <a:latin typeface="Calibri" pitchFamily="34" charset="0"/>
              <a:ea typeface="Times New Roman" pitchFamily="18" charset="0"/>
              <a:cs typeface="Sylfaen" pitchFamily="18" charset="0"/>
            </a:rPr>
            <a:t>მეცნიერების</a:t>
          </a:r>
          <a:r>
            <a:rPr kumimoji="0" lang="en-US" sz="1600" b="0" i="0" u="none" strike="noStrike" cap="none" normalizeH="0" baseline="0" dirty="0" smtClean="0">
              <a:ln/>
              <a:effectLst/>
              <a:latin typeface="Calibri" pitchFamily="34" charset="0"/>
              <a:ea typeface="Times New Roman" pitchFamily="18" charset="0"/>
              <a:cs typeface="Times New Roman" pitchFamily="18" charset="0"/>
            </a:rPr>
            <a:t> </a:t>
          </a:r>
          <a:r>
            <a:rPr kumimoji="0" lang="en-US" sz="1600" b="0" i="0" u="none" strike="noStrike" cap="none" normalizeH="0" baseline="0" dirty="0" err="1" smtClean="0">
              <a:ln/>
              <a:effectLst/>
              <a:latin typeface="Calibri" pitchFamily="34" charset="0"/>
              <a:ea typeface="Times New Roman" pitchFamily="18" charset="0"/>
              <a:cs typeface="Sylfaen" pitchFamily="18" charset="0"/>
            </a:rPr>
            <a:t>სამინისტროს</a:t>
          </a:r>
          <a:r>
            <a:rPr kumimoji="0" lang="ka-GE" sz="1600" b="0" i="0" u="none" strike="noStrike" cap="none" normalizeH="0" baseline="0" dirty="0" smtClean="0">
              <a:ln/>
              <a:effectLst/>
              <a:latin typeface="Calibri" pitchFamily="34" charset="0"/>
              <a:ea typeface="Times New Roman" pitchFamily="18" charset="0"/>
              <a:cs typeface="Sylfaen" pitchFamily="18" charset="0"/>
            </a:rPr>
            <a:t> საიტზე საიხლეების და პუბლიკაციებისგანყოფილებაში</a:t>
          </a:r>
          <a:r>
            <a:rPr kumimoji="0" lang="en-US" sz="1600" b="0" i="0" u="none" strike="noStrike" cap="none" normalizeH="0" baseline="0" dirty="0" smtClean="0">
              <a:ln/>
              <a:effectLst/>
              <a:latin typeface="Calibri" pitchFamily="34" charset="0"/>
              <a:ea typeface="Times New Roman" pitchFamily="18" charset="0"/>
              <a:cs typeface="Sylfaen" pitchFamily="18" charset="0"/>
            </a:rPr>
            <a:t> </a:t>
          </a:r>
          <a:r>
            <a:rPr kumimoji="0" lang="ka-GE" sz="1600" b="0" i="0" u="none" strike="noStrike" cap="none" normalizeH="0" baseline="0" dirty="0" smtClean="0">
              <a:ln/>
              <a:effectLst/>
              <a:latin typeface="Calibri" pitchFamily="34" charset="0"/>
              <a:ea typeface="Times New Roman" pitchFamily="18" charset="0"/>
              <a:cs typeface="Sylfaen" pitchFamily="18" charset="0"/>
            </a:rPr>
            <a:t>განათლების რეფორმის და მასთან დაკავშირებული საკითხების საგაზეთო პუბლიკაციებისა,</a:t>
          </a:r>
          <a:r>
            <a:rPr kumimoji="0" lang="en-US" sz="1600" b="0" i="0" u="none" strike="noStrike" cap="none" normalizeH="0" baseline="0" dirty="0" smtClean="0">
              <a:ln/>
              <a:effectLst/>
              <a:latin typeface="Calibri" pitchFamily="34" charset="0"/>
              <a:ea typeface="Times New Roman" pitchFamily="18" charset="0"/>
              <a:cs typeface="Sylfaen" pitchFamily="18" charset="0"/>
            </a:rPr>
            <a:t> </a:t>
          </a:r>
          <a:r>
            <a:rPr kumimoji="0" lang="ka-GE" sz="1600" b="0" i="0" u="none" strike="noStrike" cap="none" normalizeH="0" baseline="0" dirty="0" smtClean="0">
              <a:ln/>
              <a:effectLst/>
              <a:latin typeface="Calibri" pitchFamily="34" charset="0"/>
              <a:ea typeface="Times New Roman" pitchFamily="18" charset="0"/>
              <a:cs typeface="Sylfaen" pitchFamily="18" charset="0"/>
            </a:rPr>
            <a:t>მოიძებნება ასევე მინისტრ  დიმიტრი შაშკინის ჟურნალ „სარკისთვის“ მიცემული ინტერვიუ,</a:t>
          </a:r>
          <a:r>
            <a:rPr kumimoji="0" lang="en-US" sz="1600" b="0" i="0" u="none" strike="noStrike" cap="none" normalizeH="0" baseline="0" dirty="0" smtClean="0">
              <a:ln/>
              <a:effectLst/>
              <a:latin typeface="Calibri" pitchFamily="34" charset="0"/>
              <a:ea typeface="Times New Roman" pitchFamily="18" charset="0"/>
              <a:cs typeface="Sylfaen" pitchFamily="18" charset="0"/>
            </a:rPr>
            <a:t> </a:t>
          </a:r>
          <a:r>
            <a:rPr kumimoji="0" lang="ka-GE" sz="1600" b="0" i="0" u="none" strike="noStrike" cap="none" normalizeH="0" baseline="0" dirty="0" smtClean="0">
              <a:ln/>
              <a:effectLst/>
              <a:latin typeface="Calibri" pitchFamily="34" charset="0"/>
              <a:ea typeface="Times New Roman" pitchFamily="18" charset="0"/>
              <a:cs typeface="Sylfaen" pitchFamily="18" charset="0"/>
            </a:rPr>
            <a:t>შემდეგი სათაურით</a:t>
          </a:r>
          <a:r>
            <a:rPr kumimoji="0" lang="en-US" sz="1600" b="0" i="0" u="none" strike="noStrike" cap="none" normalizeH="0" baseline="0" dirty="0" smtClean="0">
              <a:ln/>
              <a:effectLst/>
              <a:latin typeface="Calibri" pitchFamily="34" charset="0"/>
              <a:ea typeface="Times New Roman" pitchFamily="18" charset="0"/>
              <a:cs typeface="Sylfaen" pitchFamily="18" charset="0"/>
            </a:rPr>
            <a:t> </a:t>
          </a:r>
          <a:r>
            <a:rPr kumimoji="0" lang="ka-GE" sz="1600" b="0" i="0" u="none" strike="noStrike" cap="none" normalizeH="0" baseline="0" dirty="0" smtClean="0">
              <a:ln/>
              <a:effectLst/>
              <a:latin typeface="Calibri" pitchFamily="34" charset="0"/>
              <a:ea typeface="Times New Roman" pitchFamily="18" charset="0"/>
              <a:cs typeface="Sylfaen" pitchFamily="18" charset="0"/>
            </a:rPr>
            <a:t>„</a:t>
          </a:r>
          <a:r>
            <a:rPr kumimoji="0" lang="en-US" sz="1600" b="1" i="0" u="none" strike="noStrike" cap="none" normalizeH="0" baseline="0" dirty="0" err="1" smtClean="0">
              <a:ln/>
              <a:effectLst/>
              <a:latin typeface="Calibri" pitchFamily="34" charset="0"/>
              <a:ea typeface="Calibri" pitchFamily="34" charset="0"/>
              <a:cs typeface="Sylfaen" pitchFamily="18" charset="0"/>
            </a:rPr>
            <a:t>დიმიტრი</a:t>
          </a:r>
          <a:r>
            <a:rPr kumimoji="0" lang="en-US" sz="1600" b="1" i="0" u="none" strike="noStrike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 </a:t>
          </a:r>
          <a:r>
            <a:rPr kumimoji="0" lang="en-US" sz="1600" b="1" i="0" u="none" strike="noStrike" cap="none" normalizeH="0" baseline="0" dirty="0" err="1" smtClean="0">
              <a:ln/>
              <a:effectLst/>
              <a:latin typeface="Calibri" pitchFamily="34" charset="0"/>
              <a:ea typeface="Calibri" pitchFamily="34" charset="0"/>
              <a:cs typeface="Sylfaen" pitchFamily="18" charset="0"/>
            </a:rPr>
            <a:t>შაშკინმა</a:t>
          </a:r>
          <a:r>
            <a:rPr kumimoji="0" lang="en-US" sz="1600" b="1" i="0" u="none" strike="noStrike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 </a:t>
          </a:r>
          <a:r>
            <a:rPr kumimoji="0" lang="en-US" sz="1600" b="1" i="0" u="none" strike="noStrike" cap="none" normalizeH="0" baseline="0" dirty="0" err="1" smtClean="0">
              <a:ln/>
              <a:effectLst/>
              <a:latin typeface="Calibri" pitchFamily="34" charset="0"/>
              <a:ea typeface="Calibri" pitchFamily="34" charset="0"/>
              <a:cs typeface="Sylfaen" pitchFamily="18" charset="0"/>
            </a:rPr>
            <a:t>ბოლო</a:t>
          </a:r>
          <a:r>
            <a:rPr kumimoji="0" lang="en-US" sz="1600" b="1" i="0" u="none" strike="noStrike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 </a:t>
          </a:r>
          <a:r>
            <a:rPr kumimoji="0" lang="en-US" sz="1600" b="1" i="0" u="none" strike="noStrike" cap="none" normalizeH="0" baseline="0" dirty="0" err="1" smtClean="0">
              <a:ln/>
              <a:effectLst/>
              <a:latin typeface="Calibri" pitchFamily="34" charset="0"/>
              <a:ea typeface="Calibri" pitchFamily="34" charset="0"/>
              <a:cs typeface="Sylfaen" pitchFamily="18" charset="0"/>
            </a:rPr>
            <a:t>ერთ</a:t>
          </a:r>
          <a:r>
            <a:rPr kumimoji="0" lang="en-US" sz="1600" b="1" i="0" u="none" strike="noStrike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 </a:t>
          </a:r>
          <a:r>
            <a:rPr kumimoji="0" lang="en-US" sz="1600" b="1" i="0" u="none" strike="noStrike" cap="none" normalizeH="0" baseline="0" dirty="0" err="1" smtClean="0">
              <a:ln/>
              <a:effectLst/>
              <a:latin typeface="Calibri" pitchFamily="34" charset="0"/>
              <a:ea typeface="Calibri" pitchFamily="34" charset="0"/>
              <a:cs typeface="Sylfaen" pitchFamily="18" charset="0"/>
            </a:rPr>
            <a:t>თვეში</a:t>
          </a:r>
          <a:r>
            <a:rPr kumimoji="0" lang="en-US" sz="1600" b="1" i="0" u="none" strike="noStrike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 12 </a:t>
          </a:r>
          <a:r>
            <a:rPr kumimoji="0" lang="en-US" sz="1600" b="1" i="0" u="none" strike="noStrike" cap="none" normalizeH="0" baseline="0" dirty="0" err="1" smtClean="0">
              <a:ln/>
              <a:effectLst/>
              <a:latin typeface="Calibri" pitchFamily="34" charset="0"/>
              <a:ea typeface="Calibri" pitchFamily="34" charset="0"/>
              <a:cs typeface="Sylfaen" pitchFamily="18" charset="0"/>
            </a:rPr>
            <a:t>კილო</a:t>
          </a:r>
          <a:r>
            <a:rPr kumimoji="0" lang="en-US" sz="1600" b="1" i="0" u="none" strike="noStrike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 </a:t>
          </a:r>
          <a:r>
            <a:rPr kumimoji="0" lang="en-US" sz="1600" b="1" i="0" u="none" strike="noStrike" cap="none" normalizeH="0" baseline="0" dirty="0" err="1" smtClean="0">
              <a:ln/>
              <a:effectLst/>
              <a:latin typeface="Calibri" pitchFamily="34" charset="0"/>
              <a:ea typeface="Calibri" pitchFamily="34" charset="0"/>
              <a:cs typeface="Sylfaen" pitchFamily="18" charset="0"/>
            </a:rPr>
            <a:t>დაიკლო</a:t>
          </a:r>
          <a:r>
            <a:rPr kumimoji="0" lang="ka-GE" sz="1600" b="1" i="0" u="none" strike="noStrike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Sylfaen" pitchFamily="18" charset="0"/>
            </a:rPr>
            <a:t>“ </a:t>
          </a:r>
          <a:endParaRPr lang="en-US" sz="1600" dirty="0"/>
        </a:p>
      </dgm:t>
    </dgm:pt>
    <dgm:pt modelId="{835D4456-5480-4AE7-8081-F0009FD31E81}" type="parTrans" cxnId="{CE4E63B3-38FB-41FC-BF76-FE98FD4AD254}">
      <dgm:prSet/>
      <dgm:spPr/>
      <dgm:t>
        <a:bodyPr/>
        <a:lstStyle/>
        <a:p>
          <a:endParaRPr lang="en-US"/>
        </a:p>
      </dgm:t>
    </dgm:pt>
    <dgm:pt modelId="{E6D3F778-8971-48AB-8FB0-EE8017DEB25F}" type="sibTrans" cxnId="{CE4E63B3-38FB-41FC-BF76-FE98FD4AD254}">
      <dgm:prSet/>
      <dgm:spPr/>
      <dgm:t>
        <a:bodyPr/>
        <a:lstStyle/>
        <a:p>
          <a:endParaRPr lang="en-US"/>
        </a:p>
      </dgm:t>
    </dgm:pt>
    <dgm:pt modelId="{B8C5AD34-210D-4AD1-ABEC-D48E38AEADF0}" type="pres">
      <dgm:prSet presAssocID="{2E6A99CE-28AE-4C21-B25F-BCA6C89257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7160F5-17F7-4E55-BE62-62A06738B8BF}" type="pres">
      <dgm:prSet presAssocID="{BCE3F822-52F2-4399-9B3A-546780A1A686}" presName="parentText" presStyleLbl="node1" presStyleIdx="0" presStyleCnt="1" custScaleY="95256" custLinFactNeighborX="-10853" custLinFactNeighborY="128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CB6873-CE4E-4CB3-9898-87239342402A}" type="presOf" srcId="{2E6A99CE-28AE-4C21-B25F-BCA6C892570D}" destId="{B8C5AD34-210D-4AD1-ABEC-D48E38AEADF0}" srcOrd="0" destOrd="0" presId="urn:microsoft.com/office/officeart/2005/8/layout/vList2"/>
    <dgm:cxn modelId="{F85995D0-B068-437D-A585-D1BC770489CC}" type="presOf" srcId="{BCE3F822-52F2-4399-9B3A-546780A1A686}" destId="{A77160F5-17F7-4E55-BE62-62A06738B8BF}" srcOrd="0" destOrd="0" presId="urn:microsoft.com/office/officeart/2005/8/layout/vList2"/>
    <dgm:cxn modelId="{CE4E63B3-38FB-41FC-BF76-FE98FD4AD254}" srcId="{2E6A99CE-28AE-4C21-B25F-BCA6C892570D}" destId="{BCE3F822-52F2-4399-9B3A-546780A1A686}" srcOrd="0" destOrd="0" parTransId="{835D4456-5480-4AE7-8081-F0009FD31E81}" sibTransId="{E6D3F778-8971-48AB-8FB0-EE8017DEB25F}"/>
    <dgm:cxn modelId="{AF4C424E-F3E3-49A4-83A5-0F6D8C834FC4}" type="presParOf" srcId="{B8C5AD34-210D-4AD1-ABEC-D48E38AEADF0}" destId="{A77160F5-17F7-4E55-BE62-62A06738B8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6A99CE-28AE-4C21-B25F-BCA6C892570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CA4620-965F-48E8-8681-C03A9D112B79}">
      <dgm:prSet custT="1"/>
      <dgm:spPr/>
      <dgm:t>
        <a:bodyPr/>
        <a:lstStyle/>
        <a:p>
          <a:r>
            <a:rPr lang="en-US" sz="1600" b="0" dirty="0" err="1" smtClean="0"/>
            <a:t>შრომის</a:t>
          </a:r>
          <a:r>
            <a:rPr lang="en-US" sz="1600" b="0" dirty="0" smtClean="0"/>
            <a:t>, </a:t>
          </a:r>
          <a:r>
            <a:rPr lang="en-US" sz="1600" b="0" dirty="0" err="1" smtClean="0"/>
            <a:t>ჯანმრთელობისა</a:t>
          </a:r>
          <a:r>
            <a:rPr lang="en-US" sz="1600" b="0" dirty="0" smtClean="0"/>
            <a:t> </a:t>
          </a:r>
          <a:r>
            <a:rPr lang="en-US" sz="1600" b="0" dirty="0" err="1" smtClean="0"/>
            <a:t>და</a:t>
          </a:r>
          <a:r>
            <a:rPr lang="en-US" sz="1600" b="0" dirty="0" smtClean="0"/>
            <a:t> </a:t>
          </a:r>
          <a:r>
            <a:rPr lang="en-US" sz="1600" b="0" dirty="0" err="1" smtClean="0"/>
            <a:t>სოციალური</a:t>
          </a:r>
          <a:r>
            <a:rPr lang="en-US" sz="1600" b="0" dirty="0" smtClean="0"/>
            <a:t> </a:t>
          </a:r>
          <a:r>
            <a:rPr lang="en-US" sz="1600" b="0" dirty="0" err="1" smtClean="0"/>
            <a:t>დაცვის</a:t>
          </a:r>
          <a:r>
            <a:rPr lang="en-US" sz="1600" b="0" dirty="0" smtClean="0"/>
            <a:t> </a:t>
          </a:r>
          <a:r>
            <a:rPr lang="en-US" sz="1600" b="0" dirty="0" err="1" smtClean="0"/>
            <a:t>სამინისტროს</a:t>
          </a:r>
          <a:r>
            <a:rPr lang="en-US" sz="1600" b="0" dirty="0" smtClean="0"/>
            <a:t> </a:t>
          </a:r>
          <a:r>
            <a:rPr lang="en-US" sz="1600" b="0" dirty="0" err="1" smtClean="0"/>
            <a:t>ოფიციალურ</a:t>
          </a:r>
          <a:r>
            <a:rPr lang="en-US" sz="1600" b="0" dirty="0" smtClean="0"/>
            <a:t> </a:t>
          </a:r>
          <a:r>
            <a:rPr lang="en-US" sz="1600" b="0" dirty="0" err="1" smtClean="0"/>
            <a:t>ვებ-გვერდზე</a:t>
          </a:r>
          <a:r>
            <a:rPr lang="en-US" sz="1600" b="0" dirty="0" smtClean="0"/>
            <a:t> </a:t>
          </a:r>
          <a:r>
            <a:rPr lang="en-US" sz="1600" b="0" dirty="0" err="1" smtClean="0"/>
            <a:t>არ</a:t>
          </a:r>
          <a:r>
            <a:rPr lang="en-US" sz="1600" b="0" dirty="0" smtClean="0"/>
            <a:t> </a:t>
          </a:r>
          <a:r>
            <a:rPr lang="en-US" sz="1600" b="0" dirty="0" err="1" smtClean="0"/>
            <a:t>მოიძებნება</a:t>
          </a:r>
          <a:r>
            <a:rPr lang="en-US" sz="1600" b="0" dirty="0" smtClean="0"/>
            <a:t> </a:t>
          </a:r>
          <a:r>
            <a:rPr lang="en-US" sz="1600" b="0" dirty="0" err="1" smtClean="0"/>
            <a:t>ელექტრონული</a:t>
          </a:r>
          <a:r>
            <a:rPr lang="en-US" sz="1600" b="0" dirty="0" smtClean="0"/>
            <a:t> </a:t>
          </a:r>
          <a:r>
            <a:rPr lang="en-US" sz="1600" b="0" dirty="0" err="1" smtClean="0"/>
            <a:t>მისამართი</a:t>
          </a:r>
          <a:r>
            <a:rPr lang="en-US" sz="1600" b="0" dirty="0" smtClean="0"/>
            <a:t>. </a:t>
          </a:r>
          <a:r>
            <a:rPr lang="en-US" sz="1600" b="0" dirty="0" err="1" smtClean="0"/>
            <a:t>ინსტიტუტის</a:t>
          </a:r>
          <a:r>
            <a:rPr lang="en-US" sz="1600" b="0" dirty="0" smtClean="0"/>
            <a:t> </a:t>
          </a:r>
          <a:r>
            <a:rPr lang="en-US" sz="1600" b="0" dirty="0" err="1" smtClean="0"/>
            <a:t>პროექტზე</a:t>
          </a:r>
          <a:r>
            <a:rPr lang="en-US" sz="1600" b="0" dirty="0" smtClean="0"/>
            <a:t> </a:t>
          </a:r>
          <a:r>
            <a:rPr lang="en-US" sz="1600" b="0" dirty="0" err="1" smtClean="0"/>
            <a:t>მომუშავე</a:t>
          </a:r>
          <a:r>
            <a:rPr lang="en-US" sz="1600" b="0" dirty="0" smtClean="0"/>
            <a:t> </a:t>
          </a:r>
          <a:r>
            <a:rPr lang="en-US" sz="1600" b="0" dirty="0" err="1" smtClean="0"/>
            <a:t>თანამშრომლები</a:t>
          </a:r>
          <a:r>
            <a:rPr lang="en-US" sz="1600" b="0" dirty="0" smtClean="0"/>
            <a:t> </a:t>
          </a:r>
          <a:r>
            <a:rPr lang="en-US" sz="1600" b="0" dirty="0" err="1" smtClean="0"/>
            <a:t>ამ</a:t>
          </a:r>
          <a:r>
            <a:rPr lang="en-US" sz="1600" b="0" dirty="0" smtClean="0"/>
            <a:t> </a:t>
          </a:r>
          <a:r>
            <a:rPr lang="en-US" sz="1600" b="0" dirty="0" err="1" smtClean="0"/>
            <a:t>ფაქტის</a:t>
          </a:r>
          <a:r>
            <a:rPr lang="en-US" sz="1600" b="0" dirty="0" smtClean="0"/>
            <a:t> </a:t>
          </a:r>
          <a:r>
            <a:rPr lang="en-US" sz="1600" b="0" dirty="0" err="1" smtClean="0"/>
            <a:t>დასადგენად</a:t>
          </a:r>
          <a:r>
            <a:rPr lang="en-US" sz="1600" b="0" dirty="0" smtClean="0"/>
            <a:t> </a:t>
          </a:r>
          <a:r>
            <a:rPr lang="en-US" sz="1600" b="0" dirty="0" err="1" smtClean="0"/>
            <a:t>დაუკავშირდნენ</a:t>
          </a:r>
          <a:r>
            <a:rPr lang="en-US" sz="1600" b="0" dirty="0" smtClean="0"/>
            <a:t> </a:t>
          </a:r>
          <a:r>
            <a:rPr lang="en-US" sz="1600" b="0" dirty="0" err="1" smtClean="0"/>
            <a:t>სამინისტროს</a:t>
          </a:r>
          <a:r>
            <a:rPr lang="en-US" sz="1600" b="0" dirty="0" smtClean="0"/>
            <a:t> </a:t>
          </a:r>
          <a:r>
            <a:rPr lang="en-US" sz="1600" b="0" dirty="0" err="1" smtClean="0"/>
            <a:t>ცხელ</a:t>
          </a:r>
          <a:r>
            <a:rPr lang="en-US" sz="1600" b="0" dirty="0" smtClean="0"/>
            <a:t> </a:t>
          </a:r>
          <a:r>
            <a:rPr lang="en-US" sz="1600" b="0" dirty="0" err="1" smtClean="0"/>
            <a:t>ხაზს</a:t>
          </a:r>
          <a:r>
            <a:rPr lang="en-US" sz="1600" b="0" dirty="0" smtClean="0"/>
            <a:t>, </a:t>
          </a:r>
          <a:r>
            <a:rPr lang="en-US" sz="1600" b="0" dirty="0" err="1" smtClean="0"/>
            <a:t>რის</a:t>
          </a:r>
          <a:r>
            <a:rPr lang="en-US" sz="1600" b="0" dirty="0" smtClean="0"/>
            <a:t> </a:t>
          </a:r>
          <a:r>
            <a:rPr lang="en-US" sz="1600" b="0" dirty="0" err="1" smtClean="0"/>
            <a:t>საპასუხოდაც</a:t>
          </a:r>
          <a:r>
            <a:rPr lang="en-US" sz="1600" b="0" dirty="0" smtClean="0"/>
            <a:t> </a:t>
          </a:r>
          <a:r>
            <a:rPr lang="en-US" sz="1600" b="0" dirty="0" err="1" smtClean="0"/>
            <a:t>გაირკვა</a:t>
          </a:r>
          <a:r>
            <a:rPr lang="en-US" sz="1600" b="0" dirty="0" smtClean="0"/>
            <a:t>, </a:t>
          </a:r>
          <a:r>
            <a:rPr lang="en-US" sz="1600" b="0" dirty="0" err="1" smtClean="0"/>
            <a:t>რომ</a:t>
          </a:r>
          <a:r>
            <a:rPr lang="en-US" sz="1600" b="0" dirty="0" smtClean="0"/>
            <a:t> </a:t>
          </a:r>
          <a:r>
            <a:rPr lang="en-US" sz="1600" b="0" dirty="0" err="1" smtClean="0"/>
            <a:t>არც</a:t>
          </a:r>
          <a:r>
            <a:rPr lang="en-US" sz="1600" b="0" dirty="0" smtClean="0"/>
            <a:t> </a:t>
          </a:r>
          <a:r>
            <a:rPr lang="en-US" sz="1600" b="0" dirty="0" err="1" smtClean="0"/>
            <a:t>სამინისტროს</a:t>
          </a:r>
          <a:r>
            <a:rPr lang="en-US" sz="1600" b="0" dirty="0" smtClean="0"/>
            <a:t> </a:t>
          </a:r>
          <a:r>
            <a:rPr lang="en-US" sz="1600" b="0" dirty="0" err="1" smtClean="0"/>
            <a:t>და</a:t>
          </a:r>
          <a:r>
            <a:rPr lang="en-US" sz="1600" b="0" dirty="0" smtClean="0"/>
            <a:t> </a:t>
          </a:r>
          <a:r>
            <a:rPr lang="en-US" sz="1600" b="0" dirty="0" err="1" smtClean="0"/>
            <a:t>არც</a:t>
          </a:r>
          <a:r>
            <a:rPr lang="en-US" sz="1600" b="0" dirty="0" smtClean="0"/>
            <a:t> </a:t>
          </a:r>
          <a:r>
            <a:rPr lang="en-US" sz="1600" b="0" dirty="0" err="1" smtClean="0"/>
            <a:t>შესაბამის</a:t>
          </a:r>
          <a:r>
            <a:rPr lang="en-US" sz="1600" b="0" dirty="0" smtClean="0"/>
            <a:t> </a:t>
          </a:r>
          <a:r>
            <a:rPr lang="en-US" sz="1600" b="0" dirty="0" err="1" smtClean="0"/>
            <a:t>საზოგადოებრივი</a:t>
          </a:r>
          <a:r>
            <a:rPr lang="en-US" sz="1600" b="0" dirty="0" smtClean="0"/>
            <a:t> </a:t>
          </a:r>
          <a:r>
            <a:rPr lang="en-US" sz="1600" b="0" dirty="0" err="1" smtClean="0"/>
            <a:t>ურთიერთობის</a:t>
          </a:r>
          <a:r>
            <a:rPr lang="en-US" sz="1600" b="0" dirty="0" smtClean="0"/>
            <a:t> ს</a:t>
          </a:r>
          <a:r>
            <a:rPr lang="ka-GE" sz="1600" b="0" dirty="0" smtClean="0"/>
            <a:t>ა</a:t>
          </a:r>
          <a:r>
            <a:rPr lang="en-US" sz="1600" b="0" dirty="0" err="1" smtClean="0"/>
            <a:t>მსახურს</a:t>
          </a:r>
          <a:r>
            <a:rPr lang="en-US" sz="1600" b="0" dirty="0" smtClean="0"/>
            <a:t> </a:t>
          </a:r>
          <a:r>
            <a:rPr lang="en-US" sz="1600" b="0" dirty="0" err="1" smtClean="0"/>
            <a:t>არ</a:t>
          </a:r>
          <a:r>
            <a:rPr lang="en-US" sz="1600" b="0" dirty="0" smtClean="0"/>
            <a:t> </a:t>
          </a:r>
          <a:r>
            <a:rPr lang="en-US" sz="1600" b="0" dirty="0" err="1" smtClean="0"/>
            <a:t>გააჩნია</a:t>
          </a:r>
          <a:r>
            <a:rPr lang="en-US" sz="1600" b="0" dirty="0" smtClean="0"/>
            <a:t> </a:t>
          </a:r>
          <a:r>
            <a:rPr lang="en-US" sz="1600" b="0" dirty="0" err="1" smtClean="0"/>
            <a:t>ზოგადად</a:t>
          </a:r>
          <a:r>
            <a:rPr lang="en-US" sz="1600" b="0" dirty="0" smtClean="0"/>
            <a:t> </a:t>
          </a:r>
          <a:r>
            <a:rPr lang="en-US" sz="1600" b="0" dirty="0" err="1" smtClean="0"/>
            <a:t>ელექტრონული</a:t>
          </a:r>
          <a:r>
            <a:rPr lang="en-US" sz="1600" b="0" dirty="0" smtClean="0"/>
            <a:t> </a:t>
          </a:r>
          <a:r>
            <a:rPr lang="en-US" sz="1600" b="0" dirty="0" err="1" smtClean="0"/>
            <a:t>მისამართი</a:t>
          </a:r>
          <a:r>
            <a:rPr lang="en-US" sz="1600" b="0" dirty="0" smtClean="0"/>
            <a:t>! </a:t>
          </a:r>
          <a:r>
            <a:rPr lang="en-US" sz="1600" dirty="0" err="1" smtClean="0"/>
            <a:t>იგივე</a:t>
          </a:r>
          <a:r>
            <a:rPr lang="en-US" sz="1600" dirty="0" smtClean="0"/>
            <a:t> </a:t>
          </a:r>
          <a:r>
            <a:rPr lang="en-US" sz="1600" dirty="0" err="1" smtClean="0"/>
            <a:t>ითქმება</a:t>
          </a:r>
          <a:r>
            <a:rPr lang="en-US" sz="1600" dirty="0" smtClean="0"/>
            <a:t> </a:t>
          </a:r>
          <a:r>
            <a:rPr lang="en-US" sz="1600" dirty="0" err="1" smtClean="0"/>
            <a:t>საკონტაქტო</a:t>
          </a:r>
          <a:r>
            <a:rPr lang="en-US" sz="1600" dirty="0" smtClean="0"/>
            <a:t> </a:t>
          </a:r>
          <a:r>
            <a:rPr lang="en-US" sz="1600" dirty="0" err="1" smtClean="0"/>
            <a:t>ტელეფონის</a:t>
          </a:r>
          <a:r>
            <a:rPr lang="en-US" sz="1600" dirty="0" smtClean="0"/>
            <a:t> </a:t>
          </a:r>
          <a:r>
            <a:rPr lang="en-US" sz="1600" dirty="0" err="1" smtClean="0"/>
            <a:t>ნომრის</a:t>
          </a:r>
          <a:r>
            <a:rPr lang="en-US" sz="1600" dirty="0" smtClean="0"/>
            <a:t> </a:t>
          </a:r>
          <a:r>
            <a:rPr lang="en-US" sz="1600" dirty="0" err="1" smtClean="0"/>
            <a:t>შესახებ</a:t>
          </a:r>
          <a:r>
            <a:rPr lang="en-US" sz="1600" dirty="0" smtClean="0"/>
            <a:t>.</a:t>
          </a:r>
          <a:endParaRPr lang="en-US" sz="1600" b="1" dirty="0"/>
        </a:p>
      </dgm:t>
    </dgm:pt>
    <dgm:pt modelId="{D5353688-2EC7-49B5-B039-E80430F7FA83}" type="parTrans" cxnId="{A157019A-3EA3-4B94-A6B1-4B589999279E}">
      <dgm:prSet/>
      <dgm:spPr/>
      <dgm:t>
        <a:bodyPr/>
        <a:lstStyle/>
        <a:p>
          <a:endParaRPr lang="en-US"/>
        </a:p>
      </dgm:t>
    </dgm:pt>
    <dgm:pt modelId="{6C520373-C3E5-4849-80E6-CBA4ADBA9479}" type="sibTrans" cxnId="{A157019A-3EA3-4B94-A6B1-4B589999279E}">
      <dgm:prSet/>
      <dgm:spPr/>
      <dgm:t>
        <a:bodyPr/>
        <a:lstStyle/>
        <a:p>
          <a:endParaRPr lang="en-US"/>
        </a:p>
      </dgm:t>
    </dgm:pt>
    <dgm:pt modelId="{B8C5AD34-210D-4AD1-ABEC-D48E38AEADF0}" type="pres">
      <dgm:prSet presAssocID="{2E6A99CE-28AE-4C21-B25F-BCA6C89257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29C8ED-9849-49A5-9FD3-14D4F972382B}" type="pres">
      <dgm:prSet presAssocID="{9FCA4620-965F-48E8-8681-C03A9D112B79}" presName="parentText" presStyleLbl="node1" presStyleIdx="0" presStyleCnt="1" custLinFactNeighborY="-22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FF9B39-4C99-49D8-A6D9-76D40C647FCC}" type="presOf" srcId="{9FCA4620-965F-48E8-8681-C03A9D112B79}" destId="{1129C8ED-9849-49A5-9FD3-14D4F972382B}" srcOrd="0" destOrd="0" presId="urn:microsoft.com/office/officeart/2005/8/layout/vList2"/>
    <dgm:cxn modelId="{A157019A-3EA3-4B94-A6B1-4B589999279E}" srcId="{2E6A99CE-28AE-4C21-B25F-BCA6C892570D}" destId="{9FCA4620-965F-48E8-8681-C03A9D112B79}" srcOrd="0" destOrd="0" parTransId="{D5353688-2EC7-49B5-B039-E80430F7FA83}" sibTransId="{6C520373-C3E5-4849-80E6-CBA4ADBA9479}"/>
    <dgm:cxn modelId="{28EB3C3C-A911-43B1-97C7-56DA60DF324E}" type="presOf" srcId="{2E6A99CE-28AE-4C21-B25F-BCA6C892570D}" destId="{B8C5AD34-210D-4AD1-ABEC-D48E38AEADF0}" srcOrd="0" destOrd="0" presId="urn:microsoft.com/office/officeart/2005/8/layout/vList2"/>
    <dgm:cxn modelId="{878B602E-BD24-4E16-84AD-6270EA071676}" type="presParOf" srcId="{B8C5AD34-210D-4AD1-ABEC-D48E38AEADF0}" destId="{1129C8ED-9849-49A5-9FD3-14D4F97238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6A99CE-28AE-4C21-B25F-BCA6C892570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CA4620-965F-48E8-8681-C03A9D112B79}">
      <dgm:prSet custT="1"/>
      <dgm:spPr/>
      <dgm:t>
        <a:bodyPr/>
        <a:lstStyle/>
        <a:p>
          <a:r>
            <a:rPr lang="en-US" sz="1800" b="0" dirty="0" err="1" smtClean="0"/>
            <a:t>გარემოს</a:t>
          </a:r>
          <a:r>
            <a:rPr lang="en-US" sz="1800" b="0" dirty="0" smtClean="0"/>
            <a:t> </a:t>
          </a:r>
          <a:r>
            <a:rPr lang="en-US" sz="1800" b="0" dirty="0" err="1" smtClean="0"/>
            <a:t>დაცვისა</a:t>
          </a:r>
          <a:r>
            <a:rPr lang="en-US" sz="1800" b="0" dirty="0" smtClean="0"/>
            <a:t> </a:t>
          </a:r>
          <a:r>
            <a:rPr lang="en-US" sz="1800" b="0" dirty="0" err="1" smtClean="0"/>
            <a:t>და</a:t>
          </a:r>
          <a:r>
            <a:rPr lang="en-US" sz="1800" b="0" dirty="0" smtClean="0"/>
            <a:t> </a:t>
          </a:r>
          <a:r>
            <a:rPr lang="en-US" sz="1800" b="0" dirty="0" err="1" smtClean="0"/>
            <a:t>ბუნებრივი</a:t>
          </a:r>
          <a:r>
            <a:rPr lang="en-US" sz="1800" b="0" dirty="0" smtClean="0"/>
            <a:t> </a:t>
          </a:r>
          <a:r>
            <a:rPr lang="en-US" sz="1800" b="0" dirty="0" err="1" smtClean="0"/>
            <a:t>რესურსების</a:t>
          </a:r>
          <a:r>
            <a:rPr lang="en-US" sz="1800" b="0" dirty="0" smtClean="0"/>
            <a:t> </a:t>
          </a:r>
          <a:r>
            <a:rPr lang="en-US" sz="1800" b="0" dirty="0" err="1" smtClean="0"/>
            <a:t>სამინისტროს</a:t>
          </a:r>
          <a:r>
            <a:rPr lang="en-US" sz="1800" b="0" dirty="0" smtClean="0"/>
            <a:t> </a:t>
          </a:r>
          <a:r>
            <a:rPr lang="en-US" sz="1800" b="0" dirty="0" err="1" smtClean="0"/>
            <a:t>ოფიციალურ</a:t>
          </a:r>
          <a:r>
            <a:rPr lang="en-US" sz="1800" b="0" dirty="0" smtClean="0"/>
            <a:t> </a:t>
          </a:r>
          <a:r>
            <a:rPr lang="en-US" sz="1800" b="0" dirty="0" err="1" smtClean="0"/>
            <a:t>ვებ–გვერდზე</a:t>
          </a:r>
          <a:r>
            <a:rPr lang="en-US" sz="1800" b="0" dirty="0" smtClean="0"/>
            <a:t> </a:t>
          </a:r>
          <a:r>
            <a:rPr lang="en-US" sz="1800" b="0" dirty="0" err="1" smtClean="0"/>
            <a:t>ქვეგანყოფილებაში</a:t>
          </a:r>
          <a:r>
            <a:rPr lang="en-US" sz="1800" b="0" dirty="0" smtClean="0"/>
            <a:t> „</a:t>
          </a:r>
          <a:r>
            <a:rPr lang="en-US" sz="1800" b="0" dirty="0" err="1" smtClean="0"/>
            <a:t>გარემოს</a:t>
          </a:r>
          <a:r>
            <a:rPr lang="en-US" sz="1800" b="0" dirty="0" smtClean="0"/>
            <a:t> </a:t>
          </a:r>
          <a:r>
            <a:rPr lang="en-US" sz="1800" b="0" dirty="0" err="1" smtClean="0"/>
            <a:t>დაცვის</a:t>
          </a:r>
          <a:r>
            <a:rPr lang="en-US" sz="1800" b="0" dirty="0" smtClean="0"/>
            <a:t> </a:t>
          </a:r>
          <a:r>
            <a:rPr lang="en-US" sz="1800" b="0" dirty="0" err="1" smtClean="0"/>
            <a:t>ინსპექცია</a:t>
          </a:r>
          <a:r>
            <a:rPr lang="en-US" sz="1800" b="0" dirty="0" smtClean="0"/>
            <a:t>“ </a:t>
          </a:r>
          <a:r>
            <a:rPr lang="en-US" sz="1800" b="0" dirty="0" err="1" smtClean="0"/>
            <a:t>მოყვანილია</a:t>
          </a:r>
          <a:r>
            <a:rPr lang="en-US" sz="1800" b="0" dirty="0" smtClean="0"/>
            <a:t> „</a:t>
          </a:r>
          <a:r>
            <a:rPr lang="en-US" sz="1800" b="0" dirty="0" err="1" smtClean="0"/>
            <a:t>წლიური</a:t>
          </a:r>
          <a:r>
            <a:rPr lang="en-US" sz="1800" b="0" dirty="0" smtClean="0"/>
            <a:t> </a:t>
          </a:r>
          <a:r>
            <a:rPr lang="en-US" sz="1800" b="0" dirty="0" err="1" smtClean="0"/>
            <a:t>ანგარიშები</a:t>
          </a:r>
          <a:r>
            <a:rPr lang="en-US" sz="1800" b="0" dirty="0" smtClean="0"/>
            <a:t>“ </a:t>
          </a:r>
          <a:r>
            <a:rPr lang="en-US" sz="1800" b="0" dirty="0" err="1" smtClean="0"/>
            <a:t>რომლის</a:t>
          </a:r>
          <a:r>
            <a:rPr lang="en-US" sz="1800" b="0" dirty="0" smtClean="0"/>
            <a:t> </a:t>
          </a:r>
          <a:r>
            <a:rPr lang="en-US" sz="1800" b="0" dirty="0" err="1" smtClean="0"/>
            <a:t>ჩამოტვირთვი</a:t>
          </a:r>
          <a:r>
            <a:rPr lang="en-US" sz="1800" b="0" dirty="0" smtClean="0"/>
            <a:t> </a:t>
          </a:r>
          <a:r>
            <a:rPr lang="en-US" sz="1800" b="0" dirty="0" err="1" smtClean="0"/>
            <a:t>შემთხვევაში</a:t>
          </a:r>
          <a:r>
            <a:rPr lang="en-US" sz="1800" b="0" dirty="0" smtClean="0"/>
            <a:t> </a:t>
          </a:r>
          <a:r>
            <a:rPr lang="en-US" sz="1800" b="0" dirty="0" err="1" smtClean="0"/>
            <a:t>იხსნება</a:t>
          </a:r>
          <a:r>
            <a:rPr lang="en-US" sz="1800" b="0" dirty="0" smtClean="0"/>
            <a:t> </a:t>
          </a:r>
          <a:r>
            <a:rPr lang="en-US" sz="1800" b="0" dirty="0" err="1" smtClean="0"/>
            <a:t>მხოლოდ</a:t>
          </a:r>
          <a:r>
            <a:rPr lang="en-US" sz="1800" b="0" dirty="0" smtClean="0"/>
            <a:t> </a:t>
          </a:r>
          <a:r>
            <a:rPr lang="en-US" sz="1800" b="0" dirty="0" err="1" smtClean="0"/>
            <a:t>ბლანკის</a:t>
          </a:r>
          <a:r>
            <a:rPr lang="en-US" sz="1800" b="0" dirty="0" smtClean="0"/>
            <a:t> </a:t>
          </a:r>
          <a:r>
            <a:rPr lang="en-US" sz="1800" b="0" dirty="0" err="1" smtClean="0"/>
            <a:t>ფორმები</a:t>
          </a:r>
          <a:r>
            <a:rPr lang="en-US" sz="1800" b="0" dirty="0" smtClean="0"/>
            <a:t>. </a:t>
          </a:r>
          <a:endParaRPr lang="en-US" sz="1800" b="1" dirty="0"/>
        </a:p>
      </dgm:t>
    </dgm:pt>
    <dgm:pt modelId="{D5353688-2EC7-49B5-B039-E80430F7FA83}" type="parTrans" cxnId="{A157019A-3EA3-4B94-A6B1-4B589999279E}">
      <dgm:prSet/>
      <dgm:spPr/>
      <dgm:t>
        <a:bodyPr/>
        <a:lstStyle/>
        <a:p>
          <a:endParaRPr lang="en-US"/>
        </a:p>
      </dgm:t>
    </dgm:pt>
    <dgm:pt modelId="{6C520373-C3E5-4849-80E6-CBA4ADBA9479}" type="sibTrans" cxnId="{A157019A-3EA3-4B94-A6B1-4B589999279E}">
      <dgm:prSet/>
      <dgm:spPr/>
      <dgm:t>
        <a:bodyPr/>
        <a:lstStyle/>
        <a:p>
          <a:endParaRPr lang="en-US"/>
        </a:p>
      </dgm:t>
    </dgm:pt>
    <dgm:pt modelId="{B8C5AD34-210D-4AD1-ABEC-D48E38AEADF0}" type="pres">
      <dgm:prSet presAssocID="{2E6A99CE-28AE-4C21-B25F-BCA6C89257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29C8ED-9849-49A5-9FD3-14D4F972382B}" type="pres">
      <dgm:prSet presAssocID="{9FCA4620-965F-48E8-8681-C03A9D112B79}" presName="parentText" presStyleLbl="node1" presStyleIdx="0" presStyleCnt="1" custScaleY="5386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57019A-3EA3-4B94-A6B1-4B589999279E}" srcId="{2E6A99CE-28AE-4C21-B25F-BCA6C892570D}" destId="{9FCA4620-965F-48E8-8681-C03A9D112B79}" srcOrd="0" destOrd="0" parTransId="{D5353688-2EC7-49B5-B039-E80430F7FA83}" sibTransId="{6C520373-C3E5-4849-80E6-CBA4ADBA9479}"/>
    <dgm:cxn modelId="{769E91B3-53B8-419C-844E-8FAE3A80F100}" type="presOf" srcId="{2E6A99CE-28AE-4C21-B25F-BCA6C892570D}" destId="{B8C5AD34-210D-4AD1-ABEC-D48E38AEADF0}" srcOrd="0" destOrd="0" presId="urn:microsoft.com/office/officeart/2005/8/layout/vList2"/>
    <dgm:cxn modelId="{10182AC2-29F1-4D3F-B656-7CED4526BBCE}" type="presOf" srcId="{9FCA4620-965F-48E8-8681-C03A9D112B79}" destId="{1129C8ED-9849-49A5-9FD3-14D4F972382B}" srcOrd="0" destOrd="0" presId="urn:microsoft.com/office/officeart/2005/8/layout/vList2"/>
    <dgm:cxn modelId="{ED4C17CA-7DC9-44F6-BC0F-1BF972E4EE93}" type="presParOf" srcId="{B8C5AD34-210D-4AD1-ABEC-D48E38AEADF0}" destId="{1129C8ED-9849-49A5-9FD3-14D4F97238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6A99CE-28AE-4C21-B25F-BCA6C892570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CA4620-965F-48E8-8681-C03A9D112B79}">
      <dgm:prSet custT="1"/>
      <dgm:spPr/>
      <dgm:t>
        <a:bodyPr/>
        <a:lstStyle/>
        <a:p>
          <a:r>
            <a:rPr lang="ka-GE" sz="1600" b="1" dirty="0" smtClean="0"/>
            <a:t>განათლებისა და მეცნიერების სამინისტროს საიტზე მართალია სამაგისტრო პროგრამების შესახებ არსებობს კითხვა-პასუხის რუბრიკა რომელიც საკმაოდ გამართულია, თუმცა</a:t>
          </a:r>
          <a:r>
            <a:rPr lang="en-US" sz="1600" b="1" dirty="0" smtClean="0"/>
            <a:t>,</a:t>
          </a:r>
          <a:r>
            <a:rPr lang="ka-GE" sz="1600" b="1" dirty="0" smtClean="0"/>
            <a:t> რაც შეეხება ზოგადად სამინისტროს კითხვა-პასუხის რუბრიკას, რომელიც მთავარ გვერდზეა გამოტანილი - აქ სიტუაცია სხვაგვარადაა: დასმულია 3 შეკითხვა, რომლებზეც პასუხი შემოიფარგლება ლურჯი სათაურით - „პასუხი“</a:t>
          </a:r>
          <a:endParaRPr lang="en-US" sz="1600" b="1" dirty="0"/>
        </a:p>
      </dgm:t>
    </dgm:pt>
    <dgm:pt modelId="{D5353688-2EC7-49B5-B039-E80430F7FA83}" type="parTrans" cxnId="{A157019A-3EA3-4B94-A6B1-4B589999279E}">
      <dgm:prSet/>
      <dgm:spPr/>
      <dgm:t>
        <a:bodyPr/>
        <a:lstStyle/>
        <a:p>
          <a:endParaRPr lang="en-US"/>
        </a:p>
      </dgm:t>
    </dgm:pt>
    <dgm:pt modelId="{6C520373-C3E5-4849-80E6-CBA4ADBA9479}" type="sibTrans" cxnId="{A157019A-3EA3-4B94-A6B1-4B589999279E}">
      <dgm:prSet/>
      <dgm:spPr/>
      <dgm:t>
        <a:bodyPr/>
        <a:lstStyle/>
        <a:p>
          <a:endParaRPr lang="en-US"/>
        </a:p>
      </dgm:t>
    </dgm:pt>
    <dgm:pt modelId="{B8C5AD34-210D-4AD1-ABEC-D48E38AEADF0}" type="pres">
      <dgm:prSet presAssocID="{2E6A99CE-28AE-4C21-B25F-BCA6C89257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29C8ED-9849-49A5-9FD3-14D4F972382B}" type="pres">
      <dgm:prSet presAssocID="{9FCA4620-965F-48E8-8681-C03A9D112B79}" presName="parentText" presStyleLbl="node1" presStyleIdx="0" presStyleCnt="1" custScaleY="538691" custLinFactNeighborY="-259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C06D7E-0720-4ED1-A236-4B25C58C593D}" type="presOf" srcId="{9FCA4620-965F-48E8-8681-C03A9D112B79}" destId="{1129C8ED-9849-49A5-9FD3-14D4F972382B}" srcOrd="0" destOrd="0" presId="urn:microsoft.com/office/officeart/2005/8/layout/vList2"/>
    <dgm:cxn modelId="{A157019A-3EA3-4B94-A6B1-4B589999279E}" srcId="{2E6A99CE-28AE-4C21-B25F-BCA6C892570D}" destId="{9FCA4620-965F-48E8-8681-C03A9D112B79}" srcOrd="0" destOrd="0" parTransId="{D5353688-2EC7-49B5-B039-E80430F7FA83}" sibTransId="{6C520373-C3E5-4849-80E6-CBA4ADBA9479}"/>
    <dgm:cxn modelId="{917B39B9-53CA-44C5-BC2A-569A9F4F1F09}" type="presOf" srcId="{2E6A99CE-28AE-4C21-B25F-BCA6C892570D}" destId="{B8C5AD34-210D-4AD1-ABEC-D48E38AEADF0}" srcOrd="0" destOrd="0" presId="urn:microsoft.com/office/officeart/2005/8/layout/vList2"/>
    <dgm:cxn modelId="{A855EDC0-79BA-4DE0-9C9A-821B7060D9A3}" type="presParOf" srcId="{B8C5AD34-210D-4AD1-ABEC-D48E38AEADF0}" destId="{1129C8ED-9849-49A5-9FD3-14D4F97238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7A8106-F96E-4A3D-BDA6-E36B4964B1B2}" type="doc">
      <dgm:prSet loTypeId="urn:microsoft.com/office/officeart/2005/8/layout/chevron2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78E4075-7D20-4398-A1E4-F4AA8F472323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B5CD571-359A-43E3-891A-2F9C60EFBFC9}" type="parTrans" cxnId="{3687B5F2-43C3-4DEC-983E-9D3F3DD8C817}">
      <dgm:prSet/>
      <dgm:spPr/>
      <dgm:t>
        <a:bodyPr/>
        <a:lstStyle/>
        <a:p>
          <a:endParaRPr lang="en-US"/>
        </a:p>
      </dgm:t>
    </dgm:pt>
    <dgm:pt modelId="{9DE1CF16-E325-4E69-82D7-A3AFCA857043}" type="sibTrans" cxnId="{3687B5F2-43C3-4DEC-983E-9D3F3DD8C817}">
      <dgm:prSet/>
      <dgm:spPr/>
      <dgm:t>
        <a:bodyPr/>
        <a:lstStyle/>
        <a:p>
          <a:endParaRPr lang="en-US"/>
        </a:p>
      </dgm:t>
    </dgm:pt>
    <dgm:pt modelId="{143307DD-E6FF-427C-8C87-8B899405D39C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ka-GE" dirty="0" smtClean="0"/>
            <a:t>4</a:t>
          </a:r>
          <a:endParaRPr lang="en-US" dirty="0"/>
        </a:p>
      </dgm:t>
    </dgm:pt>
    <dgm:pt modelId="{5AA2B5C0-96D7-4546-87BF-17F8CBD7D5A1}" type="parTrans" cxnId="{B4167427-C274-4B01-B029-21A34A3F54CC}">
      <dgm:prSet/>
      <dgm:spPr/>
      <dgm:t>
        <a:bodyPr/>
        <a:lstStyle/>
        <a:p>
          <a:endParaRPr lang="en-US"/>
        </a:p>
      </dgm:t>
    </dgm:pt>
    <dgm:pt modelId="{1E7E7C6D-6CEF-43DF-9F14-8949C135E0D3}" type="sibTrans" cxnId="{B4167427-C274-4B01-B029-21A34A3F54CC}">
      <dgm:prSet/>
      <dgm:spPr/>
      <dgm:t>
        <a:bodyPr/>
        <a:lstStyle/>
        <a:p>
          <a:endParaRPr lang="en-US"/>
        </a:p>
      </dgm:t>
    </dgm:pt>
    <dgm:pt modelId="{98550771-FD81-40F2-9857-EFD929EB6010}">
      <dgm:prSet phldrT="[Text]" custT="1"/>
      <dgm:spPr/>
      <dgm:t>
        <a:bodyPr/>
        <a:lstStyle/>
        <a:p>
          <a:r>
            <a:rPr lang="ka-GE" sz="1200" b="0" i="0" u="none" dirty="0" smtClean="0"/>
            <a:t>დაცვის პოლიცია</a:t>
          </a:r>
          <a:endParaRPr lang="en-US" sz="1200" dirty="0"/>
        </a:p>
      </dgm:t>
    </dgm:pt>
    <dgm:pt modelId="{4F9FCDDB-0770-4173-9CD1-1AE590BDA54A}" type="parTrans" cxnId="{43C81D21-5603-40D7-9434-89A34C7507CB}">
      <dgm:prSet/>
      <dgm:spPr/>
      <dgm:t>
        <a:bodyPr/>
        <a:lstStyle/>
        <a:p>
          <a:endParaRPr lang="en-US"/>
        </a:p>
      </dgm:t>
    </dgm:pt>
    <dgm:pt modelId="{83FBD66C-C383-4A03-A526-D550F7D3C27B}" type="sibTrans" cxnId="{43C81D21-5603-40D7-9434-89A34C7507CB}">
      <dgm:prSet/>
      <dgm:spPr/>
      <dgm:t>
        <a:bodyPr/>
        <a:lstStyle/>
        <a:p>
          <a:endParaRPr lang="en-US"/>
        </a:p>
      </dgm:t>
    </dgm:pt>
    <dgm:pt modelId="{FB5C8DD5-69B3-4BCF-8768-826D2A6D0969}">
      <dgm:prSet phldrT="[Text]" custT="1"/>
      <dgm:spPr/>
      <dgm:t>
        <a:bodyPr/>
        <a:lstStyle/>
        <a:p>
          <a:r>
            <a:rPr lang="ka-GE" sz="1200" b="0" i="0" u="none" dirty="0" smtClean="0"/>
            <a:t>იურიდიული დახმარების სამსახური</a:t>
          </a:r>
          <a:endParaRPr lang="en-US" sz="1200" dirty="0"/>
        </a:p>
      </dgm:t>
    </dgm:pt>
    <dgm:pt modelId="{40A6BD9F-9D03-45C3-B621-D6D88F59BE0E}" type="parTrans" cxnId="{DB9B2083-FB1F-471D-8224-46CDDD25FF3F}">
      <dgm:prSet/>
      <dgm:spPr/>
      <dgm:t>
        <a:bodyPr/>
        <a:lstStyle/>
        <a:p>
          <a:endParaRPr lang="en-US"/>
        </a:p>
      </dgm:t>
    </dgm:pt>
    <dgm:pt modelId="{75CA7688-0290-40A4-8274-1065BF7D46DE}" type="sibTrans" cxnId="{DB9B2083-FB1F-471D-8224-46CDDD25FF3F}">
      <dgm:prSet/>
      <dgm:spPr/>
      <dgm:t>
        <a:bodyPr/>
        <a:lstStyle/>
        <a:p>
          <a:endParaRPr lang="en-US"/>
        </a:p>
      </dgm:t>
    </dgm:pt>
    <dgm:pt modelId="{E0009093-B094-40D6-AF12-4170327A1E58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ka-GE" dirty="0" smtClean="0"/>
            <a:t>1</a:t>
          </a:r>
          <a:endParaRPr lang="en-US" dirty="0"/>
        </a:p>
      </dgm:t>
    </dgm:pt>
    <dgm:pt modelId="{0B703ADA-386C-4C30-95D9-A5A43A4F4885}" type="parTrans" cxnId="{64E15B76-47CF-4B1E-B192-9F7D41B4876C}">
      <dgm:prSet/>
      <dgm:spPr/>
      <dgm:t>
        <a:bodyPr/>
        <a:lstStyle/>
        <a:p>
          <a:endParaRPr lang="en-US"/>
        </a:p>
      </dgm:t>
    </dgm:pt>
    <dgm:pt modelId="{55CA5FE4-9DED-4B9E-BD52-149B708B3CB1}" type="sibTrans" cxnId="{64E15B76-47CF-4B1E-B192-9F7D41B4876C}">
      <dgm:prSet/>
      <dgm:spPr/>
      <dgm:t>
        <a:bodyPr/>
        <a:lstStyle/>
        <a:p>
          <a:endParaRPr lang="en-US"/>
        </a:p>
      </dgm:t>
    </dgm:pt>
    <dgm:pt modelId="{BF059B15-108B-4526-9DDF-6000ED8CAA4E}">
      <dgm:prSet custT="1"/>
      <dgm:spPr/>
      <dgm:t>
        <a:bodyPr/>
        <a:lstStyle/>
        <a:p>
          <a:r>
            <a:rPr lang="ka-GE" sz="1200" b="0" i="0" u="none" dirty="0" smtClean="0"/>
            <a:t>გამოცდების ეროვნული ცენტრი</a:t>
          </a:r>
          <a:endParaRPr lang="en-US" sz="1200" dirty="0"/>
        </a:p>
      </dgm:t>
    </dgm:pt>
    <dgm:pt modelId="{AEAF022F-6E25-40AE-85BE-77C9E3F1CBEF}" type="parTrans" cxnId="{4F3F8CB3-150D-4F1A-9E2B-1C868F9D36F7}">
      <dgm:prSet/>
      <dgm:spPr/>
      <dgm:t>
        <a:bodyPr/>
        <a:lstStyle/>
        <a:p>
          <a:endParaRPr lang="en-US"/>
        </a:p>
      </dgm:t>
    </dgm:pt>
    <dgm:pt modelId="{A4A6F2B3-8C2C-4D2D-85E4-03CDD73A80A4}" type="sibTrans" cxnId="{4F3F8CB3-150D-4F1A-9E2B-1C868F9D36F7}">
      <dgm:prSet/>
      <dgm:spPr/>
      <dgm:t>
        <a:bodyPr/>
        <a:lstStyle/>
        <a:p>
          <a:endParaRPr lang="en-US"/>
        </a:p>
      </dgm:t>
    </dgm:pt>
    <dgm:pt modelId="{A6C9E237-DC4F-468B-8F4C-2A087EA3ADFC}">
      <dgm:prSet custT="1"/>
      <dgm:spPr/>
      <dgm:t>
        <a:bodyPr/>
        <a:lstStyle/>
        <a:p>
          <a:r>
            <a:rPr lang="ka-GE" sz="1200" b="0" i="0" u="none" dirty="0" smtClean="0"/>
            <a:t>განათლების ხარისხის განვითარების ეროვნული ცენტრი</a:t>
          </a:r>
          <a:endParaRPr lang="en-US" sz="1200" dirty="0"/>
        </a:p>
      </dgm:t>
    </dgm:pt>
    <dgm:pt modelId="{AF79E2B5-6DD2-4D5F-9104-87E5849D9EB6}" type="parTrans" cxnId="{B00A11D5-A267-4890-8C4D-D63AAEF7A4E2}">
      <dgm:prSet/>
      <dgm:spPr/>
      <dgm:t>
        <a:bodyPr/>
        <a:lstStyle/>
        <a:p>
          <a:endParaRPr lang="en-US"/>
        </a:p>
      </dgm:t>
    </dgm:pt>
    <dgm:pt modelId="{E1F8A307-6A71-4953-9F03-C07A0B9B4203}" type="sibTrans" cxnId="{B00A11D5-A267-4890-8C4D-D63AAEF7A4E2}">
      <dgm:prSet/>
      <dgm:spPr/>
      <dgm:t>
        <a:bodyPr/>
        <a:lstStyle/>
        <a:p>
          <a:endParaRPr lang="en-US"/>
        </a:p>
      </dgm:t>
    </dgm:pt>
    <dgm:pt modelId="{08B54C87-0DEB-4606-9DD3-9D8F5315E32A}">
      <dgm:prSet custT="1"/>
      <dgm:spPr/>
      <dgm:t>
        <a:bodyPr/>
        <a:lstStyle/>
        <a:p>
          <a:r>
            <a:rPr lang="ka-GE" sz="1200" b="0" i="0" u="none" dirty="0" smtClean="0"/>
            <a:t>ოკუპირებული ტერიტორიებიდან იძულებით გადაადგილებულ პირთა, განსახლებისა და ლტოლვილთა სამინისტრო </a:t>
          </a:r>
          <a:endParaRPr lang="en-US" sz="1200" dirty="0"/>
        </a:p>
      </dgm:t>
    </dgm:pt>
    <dgm:pt modelId="{DEC9336C-0194-4205-99AB-12C879006631}" type="parTrans" cxnId="{0FA6BA23-09EA-4398-9F72-ADF30C67E946}">
      <dgm:prSet/>
      <dgm:spPr/>
      <dgm:t>
        <a:bodyPr/>
        <a:lstStyle/>
        <a:p>
          <a:endParaRPr lang="en-US"/>
        </a:p>
      </dgm:t>
    </dgm:pt>
    <dgm:pt modelId="{BD73CA54-0357-4AE3-86E4-0C1261C7E076}" type="sibTrans" cxnId="{0FA6BA23-09EA-4398-9F72-ADF30C67E946}">
      <dgm:prSet/>
      <dgm:spPr/>
      <dgm:t>
        <a:bodyPr/>
        <a:lstStyle/>
        <a:p>
          <a:endParaRPr lang="en-US"/>
        </a:p>
      </dgm:t>
    </dgm:pt>
    <dgm:pt modelId="{5337E5E2-3CE0-4E9F-B6B8-9D4F3E7ED2B6}" type="pres">
      <dgm:prSet presAssocID="{BB7A8106-F96E-4A3D-BDA6-E36B4964B1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4F7EE0-7E7E-4C41-A607-320308E8901B}" type="pres">
      <dgm:prSet presAssocID="{178E4075-7D20-4398-A1E4-F4AA8F472323}" presName="composite" presStyleCnt="0"/>
      <dgm:spPr/>
    </dgm:pt>
    <dgm:pt modelId="{4D7DBF09-806D-4281-9013-0ED89647138C}" type="pres">
      <dgm:prSet presAssocID="{178E4075-7D20-4398-A1E4-F4AA8F47232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3EB1E-1E79-4E0A-8576-E46941F14FDC}" type="pres">
      <dgm:prSet presAssocID="{178E4075-7D20-4398-A1E4-F4AA8F47232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47E5C-F96E-42C1-9C6F-3CE33B7D7FF6}" type="pres">
      <dgm:prSet presAssocID="{9DE1CF16-E325-4E69-82D7-A3AFCA857043}" presName="sp" presStyleCnt="0"/>
      <dgm:spPr/>
    </dgm:pt>
    <dgm:pt modelId="{AA56B145-B5C3-4B19-8996-7163B727C8D5}" type="pres">
      <dgm:prSet presAssocID="{143307DD-E6FF-427C-8C87-8B899405D39C}" presName="composite" presStyleCnt="0"/>
      <dgm:spPr/>
    </dgm:pt>
    <dgm:pt modelId="{7184AF82-666A-4C27-B4EA-19E579901225}" type="pres">
      <dgm:prSet presAssocID="{143307DD-E6FF-427C-8C87-8B899405D39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D9B445-1E17-4D02-A86E-985466067DC1}" type="pres">
      <dgm:prSet presAssocID="{143307DD-E6FF-427C-8C87-8B899405D39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E3335-D9B2-46C6-B2A5-082BBCC76640}" type="pres">
      <dgm:prSet presAssocID="{1E7E7C6D-6CEF-43DF-9F14-8949C135E0D3}" presName="sp" presStyleCnt="0"/>
      <dgm:spPr/>
    </dgm:pt>
    <dgm:pt modelId="{0A329887-CAA3-4AA7-A561-98C0969D8388}" type="pres">
      <dgm:prSet presAssocID="{E0009093-B094-40D6-AF12-4170327A1E58}" presName="composite" presStyleCnt="0"/>
      <dgm:spPr/>
    </dgm:pt>
    <dgm:pt modelId="{B0F4108C-CDA3-4CC8-8F5E-6646BC3F7A5A}" type="pres">
      <dgm:prSet presAssocID="{E0009093-B094-40D6-AF12-4170327A1E5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1344C-A705-44F5-B4CC-B8221A3ADE5B}" type="pres">
      <dgm:prSet presAssocID="{E0009093-B094-40D6-AF12-4170327A1E58}" presName="descendantText" presStyleLbl="alignAcc1" presStyleIdx="2" presStyleCnt="3" custScaleY="123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1518B2-8E0F-40AA-91FC-F923472DC00A}" type="presOf" srcId="{143307DD-E6FF-427C-8C87-8B899405D39C}" destId="{7184AF82-666A-4C27-B4EA-19E579901225}" srcOrd="0" destOrd="0" presId="urn:microsoft.com/office/officeart/2005/8/layout/chevron2"/>
    <dgm:cxn modelId="{B4167427-C274-4B01-B029-21A34A3F54CC}" srcId="{BB7A8106-F96E-4A3D-BDA6-E36B4964B1B2}" destId="{143307DD-E6FF-427C-8C87-8B899405D39C}" srcOrd="1" destOrd="0" parTransId="{5AA2B5C0-96D7-4546-87BF-17F8CBD7D5A1}" sibTransId="{1E7E7C6D-6CEF-43DF-9F14-8949C135E0D3}"/>
    <dgm:cxn modelId="{DB9B2083-FB1F-471D-8224-46CDDD25FF3F}" srcId="{143307DD-E6FF-427C-8C87-8B899405D39C}" destId="{FB5C8DD5-69B3-4BCF-8768-826D2A6D0969}" srcOrd="1" destOrd="0" parTransId="{40A6BD9F-9D03-45C3-B621-D6D88F59BE0E}" sibTransId="{75CA7688-0290-40A4-8274-1065BF7D46DE}"/>
    <dgm:cxn modelId="{F527AA87-6182-4E14-9AAF-D21D40D7557F}" type="presOf" srcId="{98550771-FD81-40F2-9857-EFD929EB6010}" destId="{8FD9B445-1E17-4D02-A86E-985466067DC1}" srcOrd="0" destOrd="0" presId="urn:microsoft.com/office/officeart/2005/8/layout/chevron2"/>
    <dgm:cxn modelId="{9C40E27D-59A3-4762-8EE0-BDFF1B2F7895}" type="presOf" srcId="{BF059B15-108B-4526-9DDF-6000ED8CAA4E}" destId="{7513EB1E-1E79-4E0A-8576-E46941F14FDC}" srcOrd="0" destOrd="0" presId="urn:microsoft.com/office/officeart/2005/8/layout/chevron2"/>
    <dgm:cxn modelId="{B00A11D5-A267-4890-8C4D-D63AAEF7A4E2}" srcId="{178E4075-7D20-4398-A1E4-F4AA8F472323}" destId="{A6C9E237-DC4F-468B-8F4C-2A087EA3ADFC}" srcOrd="1" destOrd="0" parTransId="{AF79E2B5-6DD2-4D5F-9104-87E5849D9EB6}" sibTransId="{E1F8A307-6A71-4953-9F03-C07A0B9B4203}"/>
    <dgm:cxn modelId="{73B9A6E6-C441-4CE3-8A19-FAA1FFC6D8AE}" type="presOf" srcId="{A6C9E237-DC4F-468B-8F4C-2A087EA3ADFC}" destId="{7513EB1E-1E79-4E0A-8576-E46941F14FDC}" srcOrd="0" destOrd="1" presId="urn:microsoft.com/office/officeart/2005/8/layout/chevron2"/>
    <dgm:cxn modelId="{43C81D21-5603-40D7-9434-89A34C7507CB}" srcId="{143307DD-E6FF-427C-8C87-8B899405D39C}" destId="{98550771-FD81-40F2-9857-EFD929EB6010}" srcOrd="0" destOrd="0" parTransId="{4F9FCDDB-0770-4173-9CD1-1AE590BDA54A}" sibTransId="{83FBD66C-C383-4A03-A526-D550F7D3C27B}"/>
    <dgm:cxn modelId="{73815D39-AD08-4E67-967A-D89B2C8C47C2}" type="presOf" srcId="{FB5C8DD5-69B3-4BCF-8768-826D2A6D0969}" destId="{8FD9B445-1E17-4D02-A86E-985466067DC1}" srcOrd="0" destOrd="1" presId="urn:microsoft.com/office/officeart/2005/8/layout/chevron2"/>
    <dgm:cxn modelId="{05C27BE2-F475-4CB6-8B67-32FF39579C5A}" type="presOf" srcId="{178E4075-7D20-4398-A1E4-F4AA8F472323}" destId="{4D7DBF09-806D-4281-9013-0ED89647138C}" srcOrd="0" destOrd="0" presId="urn:microsoft.com/office/officeart/2005/8/layout/chevron2"/>
    <dgm:cxn modelId="{3687B5F2-43C3-4DEC-983E-9D3F3DD8C817}" srcId="{BB7A8106-F96E-4A3D-BDA6-E36B4964B1B2}" destId="{178E4075-7D20-4398-A1E4-F4AA8F472323}" srcOrd="0" destOrd="0" parTransId="{8B5CD571-359A-43E3-891A-2F9C60EFBFC9}" sibTransId="{9DE1CF16-E325-4E69-82D7-A3AFCA857043}"/>
    <dgm:cxn modelId="{0FA6BA23-09EA-4398-9F72-ADF30C67E946}" srcId="{E0009093-B094-40D6-AF12-4170327A1E58}" destId="{08B54C87-0DEB-4606-9DD3-9D8F5315E32A}" srcOrd="0" destOrd="0" parTransId="{DEC9336C-0194-4205-99AB-12C879006631}" sibTransId="{BD73CA54-0357-4AE3-86E4-0C1261C7E076}"/>
    <dgm:cxn modelId="{4F3F8CB3-150D-4F1A-9E2B-1C868F9D36F7}" srcId="{178E4075-7D20-4398-A1E4-F4AA8F472323}" destId="{BF059B15-108B-4526-9DDF-6000ED8CAA4E}" srcOrd="0" destOrd="0" parTransId="{AEAF022F-6E25-40AE-85BE-77C9E3F1CBEF}" sibTransId="{A4A6F2B3-8C2C-4D2D-85E4-03CDD73A80A4}"/>
    <dgm:cxn modelId="{64E15B76-47CF-4B1E-B192-9F7D41B4876C}" srcId="{BB7A8106-F96E-4A3D-BDA6-E36B4964B1B2}" destId="{E0009093-B094-40D6-AF12-4170327A1E58}" srcOrd="2" destOrd="0" parTransId="{0B703ADA-386C-4C30-95D9-A5A43A4F4885}" sibTransId="{55CA5FE4-9DED-4B9E-BD52-149B708B3CB1}"/>
    <dgm:cxn modelId="{4F534835-AF59-4E35-9D82-09B6AD8413E0}" type="presOf" srcId="{E0009093-B094-40D6-AF12-4170327A1E58}" destId="{B0F4108C-CDA3-4CC8-8F5E-6646BC3F7A5A}" srcOrd="0" destOrd="0" presId="urn:microsoft.com/office/officeart/2005/8/layout/chevron2"/>
    <dgm:cxn modelId="{DBB83B8F-768C-4939-89B5-537F03B8AF00}" type="presOf" srcId="{08B54C87-0DEB-4606-9DD3-9D8F5315E32A}" destId="{A5B1344C-A705-44F5-B4CC-B8221A3ADE5B}" srcOrd="0" destOrd="0" presId="urn:microsoft.com/office/officeart/2005/8/layout/chevron2"/>
    <dgm:cxn modelId="{CBD5AE2C-6582-4E20-8723-87E1B359E03D}" type="presOf" srcId="{BB7A8106-F96E-4A3D-BDA6-E36B4964B1B2}" destId="{5337E5E2-3CE0-4E9F-B6B8-9D4F3E7ED2B6}" srcOrd="0" destOrd="0" presId="urn:microsoft.com/office/officeart/2005/8/layout/chevron2"/>
    <dgm:cxn modelId="{5BE948B6-6836-48B9-86E2-F97E932EF221}" type="presParOf" srcId="{5337E5E2-3CE0-4E9F-B6B8-9D4F3E7ED2B6}" destId="{CB4F7EE0-7E7E-4C41-A607-320308E8901B}" srcOrd="0" destOrd="0" presId="urn:microsoft.com/office/officeart/2005/8/layout/chevron2"/>
    <dgm:cxn modelId="{B6995789-D20B-4DE5-AA75-0CE4C2DB05EC}" type="presParOf" srcId="{CB4F7EE0-7E7E-4C41-A607-320308E8901B}" destId="{4D7DBF09-806D-4281-9013-0ED89647138C}" srcOrd="0" destOrd="0" presId="urn:microsoft.com/office/officeart/2005/8/layout/chevron2"/>
    <dgm:cxn modelId="{5A9614F1-C72C-47A6-AC5D-DD898277B32B}" type="presParOf" srcId="{CB4F7EE0-7E7E-4C41-A607-320308E8901B}" destId="{7513EB1E-1E79-4E0A-8576-E46941F14FDC}" srcOrd="1" destOrd="0" presId="urn:microsoft.com/office/officeart/2005/8/layout/chevron2"/>
    <dgm:cxn modelId="{3E0C3EBC-F970-4E35-BC99-CD081B9D8D33}" type="presParOf" srcId="{5337E5E2-3CE0-4E9F-B6B8-9D4F3E7ED2B6}" destId="{9FF47E5C-F96E-42C1-9C6F-3CE33B7D7FF6}" srcOrd="1" destOrd="0" presId="urn:microsoft.com/office/officeart/2005/8/layout/chevron2"/>
    <dgm:cxn modelId="{B250CF6B-DEA4-4954-8AE5-B27FB275C647}" type="presParOf" srcId="{5337E5E2-3CE0-4E9F-B6B8-9D4F3E7ED2B6}" destId="{AA56B145-B5C3-4B19-8996-7163B727C8D5}" srcOrd="2" destOrd="0" presId="urn:microsoft.com/office/officeart/2005/8/layout/chevron2"/>
    <dgm:cxn modelId="{1135DE4D-E941-43AE-8414-B73B1D15518C}" type="presParOf" srcId="{AA56B145-B5C3-4B19-8996-7163B727C8D5}" destId="{7184AF82-666A-4C27-B4EA-19E579901225}" srcOrd="0" destOrd="0" presId="urn:microsoft.com/office/officeart/2005/8/layout/chevron2"/>
    <dgm:cxn modelId="{CF40F888-7811-457B-B330-9E60F4E3AB7A}" type="presParOf" srcId="{AA56B145-B5C3-4B19-8996-7163B727C8D5}" destId="{8FD9B445-1E17-4D02-A86E-985466067DC1}" srcOrd="1" destOrd="0" presId="urn:microsoft.com/office/officeart/2005/8/layout/chevron2"/>
    <dgm:cxn modelId="{434A10B2-D388-4243-B46F-73120DD33824}" type="presParOf" srcId="{5337E5E2-3CE0-4E9F-B6B8-9D4F3E7ED2B6}" destId="{0F9E3335-D9B2-46C6-B2A5-082BBCC76640}" srcOrd="3" destOrd="0" presId="urn:microsoft.com/office/officeart/2005/8/layout/chevron2"/>
    <dgm:cxn modelId="{E3C1195B-DE58-4C3D-B517-B76480F6C1F2}" type="presParOf" srcId="{5337E5E2-3CE0-4E9F-B6B8-9D4F3E7ED2B6}" destId="{0A329887-CAA3-4AA7-A561-98C0969D8388}" srcOrd="4" destOrd="0" presId="urn:microsoft.com/office/officeart/2005/8/layout/chevron2"/>
    <dgm:cxn modelId="{4E211DFB-9684-48B6-93D2-A0455937F5D0}" type="presParOf" srcId="{0A329887-CAA3-4AA7-A561-98C0969D8388}" destId="{B0F4108C-CDA3-4CC8-8F5E-6646BC3F7A5A}" srcOrd="0" destOrd="0" presId="urn:microsoft.com/office/officeart/2005/8/layout/chevron2"/>
    <dgm:cxn modelId="{3D31C458-F5EB-4845-9929-B9F6FE384EB5}" type="presParOf" srcId="{0A329887-CAA3-4AA7-A561-98C0969D8388}" destId="{A5B1344C-A705-44F5-B4CC-B8221A3ADE5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160F5-17F7-4E55-BE62-62A06738B8BF}">
      <dsp:nvSpPr>
        <dsp:cNvPr id="0" name=""/>
        <dsp:cNvSpPr/>
      </dsp:nvSpPr>
      <dsp:spPr>
        <a:xfrm>
          <a:off x="0" y="152599"/>
          <a:ext cx="7467600" cy="1676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600" b="0" i="0" u="none" strike="noStrike" kern="1200" cap="none" normalizeH="0" baseline="0" dirty="0" err="1" smtClean="0">
              <a:ln/>
              <a:effectLst/>
              <a:latin typeface="Calibri" pitchFamily="34" charset="0"/>
              <a:ea typeface="Times New Roman" pitchFamily="18" charset="0"/>
              <a:cs typeface="Sylfaen" pitchFamily="18" charset="0"/>
            </a:rPr>
            <a:t>განათლებისა</a:t>
          </a:r>
          <a:r>
            <a:rPr kumimoji="0" lang="en-US" sz="1600" b="0" i="0" u="none" strike="noStrike" kern="1200" cap="none" normalizeH="0" baseline="0" dirty="0" smtClean="0">
              <a:ln/>
              <a:effectLst/>
              <a:latin typeface="Calibri" pitchFamily="34" charset="0"/>
              <a:ea typeface="Times New Roman" pitchFamily="18" charset="0"/>
              <a:cs typeface="Times New Roman" pitchFamily="18" charset="0"/>
            </a:rPr>
            <a:t> </a:t>
          </a:r>
          <a:r>
            <a:rPr kumimoji="0" lang="en-US" sz="1600" b="0" i="0" u="none" strike="noStrike" kern="1200" cap="none" normalizeH="0" baseline="0" dirty="0" err="1" smtClean="0">
              <a:ln/>
              <a:effectLst/>
              <a:latin typeface="Calibri" pitchFamily="34" charset="0"/>
              <a:ea typeface="Times New Roman" pitchFamily="18" charset="0"/>
              <a:cs typeface="Sylfaen" pitchFamily="18" charset="0"/>
            </a:rPr>
            <a:t>და</a:t>
          </a:r>
          <a:r>
            <a:rPr kumimoji="0" lang="en-US" sz="1600" b="0" i="0" u="none" strike="noStrike" kern="1200" cap="none" normalizeH="0" baseline="0" dirty="0" smtClean="0">
              <a:ln/>
              <a:effectLst/>
              <a:latin typeface="Calibri" pitchFamily="34" charset="0"/>
              <a:ea typeface="Times New Roman" pitchFamily="18" charset="0"/>
              <a:cs typeface="Times New Roman" pitchFamily="18" charset="0"/>
            </a:rPr>
            <a:t> </a:t>
          </a:r>
          <a:r>
            <a:rPr kumimoji="0" lang="en-US" sz="1600" b="0" i="0" u="none" strike="noStrike" kern="1200" cap="none" normalizeH="0" baseline="0" dirty="0" err="1" smtClean="0">
              <a:ln/>
              <a:effectLst/>
              <a:latin typeface="Calibri" pitchFamily="34" charset="0"/>
              <a:ea typeface="Times New Roman" pitchFamily="18" charset="0"/>
              <a:cs typeface="Sylfaen" pitchFamily="18" charset="0"/>
            </a:rPr>
            <a:t>მეცნიერების</a:t>
          </a:r>
          <a:r>
            <a:rPr kumimoji="0" lang="en-US" sz="1600" b="0" i="0" u="none" strike="noStrike" kern="1200" cap="none" normalizeH="0" baseline="0" dirty="0" smtClean="0">
              <a:ln/>
              <a:effectLst/>
              <a:latin typeface="Calibri" pitchFamily="34" charset="0"/>
              <a:ea typeface="Times New Roman" pitchFamily="18" charset="0"/>
              <a:cs typeface="Times New Roman" pitchFamily="18" charset="0"/>
            </a:rPr>
            <a:t> </a:t>
          </a:r>
          <a:r>
            <a:rPr kumimoji="0" lang="en-US" sz="1600" b="0" i="0" u="none" strike="noStrike" kern="1200" cap="none" normalizeH="0" baseline="0" dirty="0" err="1" smtClean="0">
              <a:ln/>
              <a:effectLst/>
              <a:latin typeface="Calibri" pitchFamily="34" charset="0"/>
              <a:ea typeface="Times New Roman" pitchFamily="18" charset="0"/>
              <a:cs typeface="Sylfaen" pitchFamily="18" charset="0"/>
            </a:rPr>
            <a:t>სამინისტროს</a:t>
          </a:r>
          <a:r>
            <a:rPr kumimoji="0" lang="ka-GE" sz="1600" b="0" i="0" u="none" strike="noStrike" kern="1200" cap="none" normalizeH="0" baseline="0" dirty="0" smtClean="0">
              <a:ln/>
              <a:effectLst/>
              <a:latin typeface="Calibri" pitchFamily="34" charset="0"/>
              <a:ea typeface="Times New Roman" pitchFamily="18" charset="0"/>
              <a:cs typeface="Sylfaen" pitchFamily="18" charset="0"/>
            </a:rPr>
            <a:t> საიტზე საიხლეების და პუბლიკაციებისგანყოფილებაში</a:t>
          </a:r>
          <a:r>
            <a:rPr kumimoji="0" lang="en-US" sz="1600" b="0" i="0" u="none" strike="noStrike" kern="1200" cap="none" normalizeH="0" baseline="0" dirty="0" smtClean="0">
              <a:ln/>
              <a:effectLst/>
              <a:latin typeface="Calibri" pitchFamily="34" charset="0"/>
              <a:ea typeface="Times New Roman" pitchFamily="18" charset="0"/>
              <a:cs typeface="Sylfaen" pitchFamily="18" charset="0"/>
            </a:rPr>
            <a:t> </a:t>
          </a:r>
          <a:r>
            <a:rPr kumimoji="0" lang="ka-GE" sz="1600" b="0" i="0" u="none" strike="noStrike" kern="1200" cap="none" normalizeH="0" baseline="0" dirty="0" smtClean="0">
              <a:ln/>
              <a:effectLst/>
              <a:latin typeface="Calibri" pitchFamily="34" charset="0"/>
              <a:ea typeface="Times New Roman" pitchFamily="18" charset="0"/>
              <a:cs typeface="Sylfaen" pitchFamily="18" charset="0"/>
            </a:rPr>
            <a:t>განათლების რეფორმის და მასთან დაკავშირებული საკითხების საგაზეთო პუბლიკაციებისა,</a:t>
          </a:r>
          <a:r>
            <a:rPr kumimoji="0" lang="en-US" sz="1600" b="0" i="0" u="none" strike="noStrike" kern="1200" cap="none" normalizeH="0" baseline="0" dirty="0" smtClean="0">
              <a:ln/>
              <a:effectLst/>
              <a:latin typeface="Calibri" pitchFamily="34" charset="0"/>
              <a:ea typeface="Times New Roman" pitchFamily="18" charset="0"/>
              <a:cs typeface="Sylfaen" pitchFamily="18" charset="0"/>
            </a:rPr>
            <a:t> </a:t>
          </a:r>
          <a:r>
            <a:rPr kumimoji="0" lang="ka-GE" sz="1600" b="0" i="0" u="none" strike="noStrike" kern="1200" cap="none" normalizeH="0" baseline="0" dirty="0" smtClean="0">
              <a:ln/>
              <a:effectLst/>
              <a:latin typeface="Calibri" pitchFamily="34" charset="0"/>
              <a:ea typeface="Times New Roman" pitchFamily="18" charset="0"/>
              <a:cs typeface="Sylfaen" pitchFamily="18" charset="0"/>
            </a:rPr>
            <a:t>მოიძებნება ასევე მინისტრ  დიმიტრი შაშკინის ჟურნალ „სარკისთვის“ მიცემული ინტერვიუ,</a:t>
          </a:r>
          <a:r>
            <a:rPr kumimoji="0" lang="en-US" sz="1600" b="0" i="0" u="none" strike="noStrike" kern="1200" cap="none" normalizeH="0" baseline="0" dirty="0" smtClean="0">
              <a:ln/>
              <a:effectLst/>
              <a:latin typeface="Calibri" pitchFamily="34" charset="0"/>
              <a:ea typeface="Times New Roman" pitchFamily="18" charset="0"/>
              <a:cs typeface="Sylfaen" pitchFamily="18" charset="0"/>
            </a:rPr>
            <a:t> </a:t>
          </a:r>
          <a:r>
            <a:rPr kumimoji="0" lang="ka-GE" sz="1600" b="0" i="0" u="none" strike="noStrike" kern="1200" cap="none" normalizeH="0" baseline="0" dirty="0" smtClean="0">
              <a:ln/>
              <a:effectLst/>
              <a:latin typeface="Calibri" pitchFamily="34" charset="0"/>
              <a:ea typeface="Times New Roman" pitchFamily="18" charset="0"/>
              <a:cs typeface="Sylfaen" pitchFamily="18" charset="0"/>
            </a:rPr>
            <a:t>შემდეგი სათაურით</a:t>
          </a:r>
          <a:r>
            <a:rPr kumimoji="0" lang="en-US" sz="1600" b="0" i="0" u="none" strike="noStrike" kern="1200" cap="none" normalizeH="0" baseline="0" dirty="0" smtClean="0">
              <a:ln/>
              <a:effectLst/>
              <a:latin typeface="Calibri" pitchFamily="34" charset="0"/>
              <a:ea typeface="Times New Roman" pitchFamily="18" charset="0"/>
              <a:cs typeface="Sylfaen" pitchFamily="18" charset="0"/>
            </a:rPr>
            <a:t> </a:t>
          </a:r>
          <a:r>
            <a:rPr kumimoji="0" lang="ka-GE" sz="1600" b="0" i="0" u="none" strike="noStrike" kern="1200" cap="none" normalizeH="0" baseline="0" dirty="0" smtClean="0">
              <a:ln/>
              <a:effectLst/>
              <a:latin typeface="Calibri" pitchFamily="34" charset="0"/>
              <a:ea typeface="Times New Roman" pitchFamily="18" charset="0"/>
              <a:cs typeface="Sylfaen" pitchFamily="18" charset="0"/>
            </a:rPr>
            <a:t>„</a:t>
          </a:r>
          <a:r>
            <a:rPr kumimoji="0" lang="en-US" sz="1600" b="1" i="0" u="none" strike="noStrike" kern="1200" cap="none" normalizeH="0" baseline="0" dirty="0" err="1" smtClean="0">
              <a:ln/>
              <a:effectLst/>
              <a:latin typeface="Calibri" pitchFamily="34" charset="0"/>
              <a:ea typeface="Calibri" pitchFamily="34" charset="0"/>
              <a:cs typeface="Sylfaen" pitchFamily="18" charset="0"/>
            </a:rPr>
            <a:t>დიმიტრი</a:t>
          </a:r>
          <a:r>
            <a:rPr kumimoji="0" lang="en-US" sz="1600" b="1" i="0" u="none" strike="noStrike" kern="1200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 </a:t>
          </a:r>
          <a:r>
            <a:rPr kumimoji="0" lang="en-US" sz="1600" b="1" i="0" u="none" strike="noStrike" kern="1200" cap="none" normalizeH="0" baseline="0" dirty="0" err="1" smtClean="0">
              <a:ln/>
              <a:effectLst/>
              <a:latin typeface="Calibri" pitchFamily="34" charset="0"/>
              <a:ea typeface="Calibri" pitchFamily="34" charset="0"/>
              <a:cs typeface="Sylfaen" pitchFamily="18" charset="0"/>
            </a:rPr>
            <a:t>შაშკინმა</a:t>
          </a:r>
          <a:r>
            <a:rPr kumimoji="0" lang="en-US" sz="1600" b="1" i="0" u="none" strike="noStrike" kern="1200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 </a:t>
          </a:r>
          <a:r>
            <a:rPr kumimoji="0" lang="en-US" sz="1600" b="1" i="0" u="none" strike="noStrike" kern="1200" cap="none" normalizeH="0" baseline="0" dirty="0" err="1" smtClean="0">
              <a:ln/>
              <a:effectLst/>
              <a:latin typeface="Calibri" pitchFamily="34" charset="0"/>
              <a:ea typeface="Calibri" pitchFamily="34" charset="0"/>
              <a:cs typeface="Sylfaen" pitchFamily="18" charset="0"/>
            </a:rPr>
            <a:t>ბოლო</a:t>
          </a:r>
          <a:r>
            <a:rPr kumimoji="0" lang="en-US" sz="1600" b="1" i="0" u="none" strike="noStrike" kern="1200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 </a:t>
          </a:r>
          <a:r>
            <a:rPr kumimoji="0" lang="en-US" sz="1600" b="1" i="0" u="none" strike="noStrike" kern="1200" cap="none" normalizeH="0" baseline="0" dirty="0" err="1" smtClean="0">
              <a:ln/>
              <a:effectLst/>
              <a:latin typeface="Calibri" pitchFamily="34" charset="0"/>
              <a:ea typeface="Calibri" pitchFamily="34" charset="0"/>
              <a:cs typeface="Sylfaen" pitchFamily="18" charset="0"/>
            </a:rPr>
            <a:t>ერთ</a:t>
          </a:r>
          <a:r>
            <a:rPr kumimoji="0" lang="en-US" sz="1600" b="1" i="0" u="none" strike="noStrike" kern="1200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 </a:t>
          </a:r>
          <a:r>
            <a:rPr kumimoji="0" lang="en-US" sz="1600" b="1" i="0" u="none" strike="noStrike" kern="1200" cap="none" normalizeH="0" baseline="0" dirty="0" err="1" smtClean="0">
              <a:ln/>
              <a:effectLst/>
              <a:latin typeface="Calibri" pitchFamily="34" charset="0"/>
              <a:ea typeface="Calibri" pitchFamily="34" charset="0"/>
              <a:cs typeface="Sylfaen" pitchFamily="18" charset="0"/>
            </a:rPr>
            <a:t>თვეში</a:t>
          </a:r>
          <a:r>
            <a:rPr kumimoji="0" lang="en-US" sz="1600" b="1" i="0" u="none" strike="noStrike" kern="1200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 12 </a:t>
          </a:r>
          <a:r>
            <a:rPr kumimoji="0" lang="en-US" sz="1600" b="1" i="0" u="none" strike="noStrike" kern="1200" cap="none" normalizeH="0" baseline="0" dirty="0" err="1" smtClean="0">
              <a:ln/>
              <a:effectLst/>
              <a:latin typeface="Calibri" pitchFamily="34" charset="0"/>
              <a:ea typeface="Calibri" pitchFamily="34" charset="0"/>
              <a:cs typeface="Sylfaen" pitchFamily="18" charset="0"/>
            </a:rPr>
            <a:t>კილო</a:t>
          </a:r>
          <a:r>
            <a:rPr kumimoji="0" lang="en-US" sz="1600" b="1" i="0" u="none" strike="noStrike" kern="1200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 </a:t>
          </a:r>
          <a:r>
            <a:rPr kumimoji="0" lang="en-US" sz="1600" b="1" i="0" u="none" strike="noStrike" kern="1200" cap="none" normalizeH="0" baseline="0" dirty="0" err="1" smtClean="0">
              <a:ln/>
              <a:effectLst/>
              <a:latin typeface="Calibri" pitchFamily="34" charset="0"/>
              <a:ea typeface="Calibri" pitchFamily="34" charset="0"/>
              <a:cs typeface="Sylfaen" pitchFamily="18" charset="0"/>
            </a:rPr>
            <a:t>დაიკლო</a:t>
          </a:r>
          <a:r>
            <a:rPr kumimoji="0" lang="ka-GE" sz="1600" b="1" i="0" u="none" strike="noStrike" kern="1200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Sylfaen" pitchFamily="18" charset="0"/>
            </a:rPr>
            <a:t>“ </a:t>
          </a:r>
          <a:endParaRPr lang="en-US" sz="1600" kern="1200" dirty="0"/>
        </a:p>
      </dsp:txBody>
      <dsp:txXfrm>
        <a:off x="81825" y="234424"/>
        <a:ext cx="7303950" cy="1512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9C8ED-9849-49A5-9FD3-14D4F972382B}">
      <dsp:nvSpPr>
        <dsp:cNvPr id="0" name=""/>
        <dsp:cNvSpPr/>
      </dsp:nvSpPr>
      <dsp:spPr>
        <a:xfrm>
          <a:off x="0" y="0"/>
          <a:ext cx="8229600" cy="17491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err="1" smtClean="0"/>
            <a:t>შრომის</a:t>
          </a:r>
          <a:r>
            <a:rPr lang="en-US" sz="1600" b="0" kern="1200" dirty="0" smtClean="0"/>
            <a:t>, </a:t>
          </a:r>
          <a:r>
            <a:rPr lang="en-US" sz="1600" b="0" kern="1200" dirty="0" err="1" smtClean="0"/>
            <a:t>ჯანმრთელობისა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და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სოციალური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დაცვის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სამინისტროს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ოფიციალურ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ვებ-გვერდზე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არ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მოიძებნება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ელექტრონული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მისამართი</a:t>
          </a:r>
          <a:r>
            <a:rPr lang="en-US" sz="1600" b="0" kern="1200" dirty="0" smtClean="0"/>
            <a:t>. </a:t>
          </a:r>
          <a:r>
            <a:rPr lang="en-US" sz="1600" b="0" kern="1200" dirty="0" err="1" smtClean="0"/>
            <a:t>ინსტიტუტის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პროექტზე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მომუშავე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თანამშრომლები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ამ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ფაქტის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დასადგენად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დაუკავშირდნენ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სამინისტროს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ცხელ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ხაზს</a:t>
          </a:r>
          <a:r>
            <a:rPr lang="en-US" sz="1600" b="0" kern="1200" dirty="0" smtClean="0"/>
            <a:t>, </a:t>
          </a:r>
          <a:r>
            <a:rPr lang="en-US" sz="1600" b="0" kern="1200" dirty="0" err="1" smtClean="0"/>
            <a:t>რის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საპასუხოდაც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გაირკვა</a:t>
          </a:r>
          <a:r>
            <a:rPr lang="en-US" sz="1600" b="0" kern="1200" dirty="0" smtClean="0"/>
            <a:t>, </a:t>
          </a:r>
          <a:r>
            <a:rPr lang="en-US" sz="1600" b="0" kern="1200" dirty="0" err="1" smtClean="0"/>
            <a:t>რომ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არც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სამინისტროს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და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არც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შესაბამის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საზოგადოებრივი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ურთიერთობის</a:t>
          </a:r>
          <a:r>
            <a:rPr lang="en-US" sz="1600" b="0" kern="1200" dirty="0" smtClean="0"/>
            <a:t> ს</a:t>
          </a:r>
          <a:r>
            <a:rPr lang="ka-GE" sz="1600" b="0" kern="1200" dirty="0" smtClean="0"/>
            <a:t>ა</a:t>
          </a:r>
          <a:r>
            <a:rPr lang="en-US" sz="1600" b="0" kern="1200" dirty="0" err="1" smtClean="0"/>
            <a:t>მსახურს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არ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გააჩნია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ზოგადად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ელექტრონული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მისამართი</a:t>
          </a:r>
          <a:r>
            <a:rPr lang="en-US" sz="1600" b="0" kern="1200" dirty="0" smtClean="0"/>
            <a:t>! </a:t>
          </a:r>
          <a:r>
            <a:rPr lang="en-US" sz="1600" kern="1200" dirty="0" err="1" smtClean="0"/>
            <a:t>იგივე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ითქმება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საკონტაქტო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ტელეფონის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ნომრის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შესახებ</a:t>
          </a:r>
          <a:r>
            <a:rPr lang="en-US" sz="1600" kern="1200" dirty="0" smtClean="0"/>
            <a:t>.</a:t>
          </a:r>
          <a:endParaRPr lang="en-US" sz="1600" b="1" kern="1200" dirty="0"/>
        </a:p>
      </dsp:txBody>
      <dsp:txXfrm>
        <a:off x="85386" y="85386"/>
        <a:ext cx="8058828" cy="15783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9C8ED-9849-49A5-9FD3-14D4F972382B}">
      <dsp:nvSpPr>
        <dsp:cNvPr id="0" name=""/>
        <dsp:cNvSpPr/>
      </dsp:nvSpPr>
      <dsp:spPr>
        <a:xfrm>
          <a:off x="0" y="154705"/>
          <a:ext cx="8229600" cy="12907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/>
            <a:t>გარემოს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დაცვისა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და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ბუნებრივი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რესურსების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სამინისტროს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ოფიციალურ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ვებ–გვერდზე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ქვეგანყოფილებაში</a:t>
          </a:r>
          <a:r>
            <a:rPr lang="en-US" sz="1800" b="0" kern="1200" dirty="0" smtClean="0"/>
            <a:t> „</a:t>
          </a:r>
          <a:r>
            <a:rPr lang="en-US" sz="1800" b="0" kern="1200" dirty="0" err="1" smtClean="0"/>
            <a:t>გარემოს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დაცვის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ინსპექცია</a:t>
          </a:r>
          <a:r>
            <a:rPr lang="en-US" sz="1800" b="0" kern="1200" dirty="0" smtClean="0"/>
            <a:t>“ </a:t>
          </a:r>
          <a:r>
            <a:rPr lang="en-US" sz="1800" b="0" kern="1200" dirty="0" err="1" smtClean="0"/>
            <a:t>მოყვანილია</a:t>
          </a:r>
          <a:r>
            <a:rPr lang="en-US" sz="1800" b="0" kern="1200" dirty="0" smtClean="0"/>
            <a:t> „</a:t>
          </a:r>
          <a:r>
            <a:rPr lang="en-US" sz="1800" b="0" kern="1200" dirty="0" err="1" smtClean="0"/>
            <a:t>წლიური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ანგარიშები</a:t>
          </a:r>
          <a:r>
            <a:rPr lang="en-US" sz="1800" b="0" kern="1200" dirty="0" smtClean="0"/>
            <a:t>“ </a:t>
          </a:r>
          <a:r>
            <a:rPr lang="en-US" sz="1800" b="0" kern="1200" dirty="0" err="1" smtClean="0"/>
            <a:t>რომლის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ჩამოტვირთვი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შემთხვევაში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იხსნება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მხოლოდ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ბლანკის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ფორმები</a:t>
          </a:r>
          <a:r>
            <a:rPr lang="en-US" sz="1800" b="0" kern="1200" dirty="0" smtClean="0"/>
            <a:t>. </a:t>
          </a:r>
          <a:endParaRPr lang="en-US" sz="1800" b="1" kern="1200" dirty="0"/>
        </a:p>
      </dsp:txBody>
      <dsp:txXfrm>
        <a:off x="63011" y="217716"/>
        <a:ext cx="8103578" cy="11647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9C8ED-9849-49A5-9FD3-14D4F972382B}">
      <dsp:nvSpPr>
        <dsp:cNvPr id="0" name=""/>
        <dsp:cNvSpPr/>
      </dsp:nvSpPr>
      <dsp:spPr>
        <a:xfrm>
          <a:off x="0" y="0"/>
          <a:ext cx="8229600" cy="15986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b="1" kern="1200" dirty="0" smtClean="0"/>
            <a:t>განათლებისა და მეცნიერების სამინისტროს საიტზე მართალია სამაგისტრო პროგრამების შესახებ არსებობს კითხვა-პასუხის რუბრიკა რომელიც საკმაოდ გამართულია, თუმცა</a:t>
          </a:r>
          <a:r>
            <a:rPr lang="en-US" sz="1600" b="1" kern="1200" dirty="0" smtClean="0"/>
            <a:t>,</a:t>
          </a:r>
          <a:r>
            <a:rPr lang="ka-GE" sz="1600" b="1" kern="1200" dirty="0" smtClean="0"/>
            <a:t> რაც შეეხება ზოგადად სამინისტროს კითხვა-პასუხის რუბრიკას, რომელიც მთავარ გვერდზეა გამოტანილი - აქ სიტუაცია სხვაგვარადაა: დასმულია 3 შეკითხვა, რომლებზეც პასუხი შემოიფარგლება ლურჯი სათაურით - „პასუხი“</a:t>
          </a:r>
          <a:endParaRPr lang="en-US" sz="1600" b="1" kern="1200" dirty="0"/>
        </a:p>
      </dsp:txBody>
      <dsp:txXfrm>
        <a:off x="78039" y="78039"/>
        <a:ext cx="8073522" cy="14425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DBF09-806D-4281-9013-0ED89647138C}">
      <dsp:nvSpPr>
        <dsp:cNvPr id="0" name=""/>
        <dsp:cNvSpPr/>
      </dsp:nvSpPr>
      <dsp:spPr>
        <a:xfrm rot="5400000">
          <a:off x="-141722" y="146090"/>
          <a:ext cx="944817" cy="661372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-5400000">
        <a:off x="1" y="335053"/>
        <a:ext cx="661372" cy="283445"/>
      </dsp:txXfrm>
    </dsp:sp>
    <dsp:sp modelId="{7513EB1E-1E79-4E0A-8576-E46941F14FDC}">
      <dsp:nvSpPr>
        <dsp:cNvPr id="0" name=""/>
        <dsp:cNvSpPr/>
      </dsp:nvSpPr>
      <dsp:spPr>
        <a:xfrm rot="5400000">
          <a:off x="2004820" y="-1339080"/>
          <a:ext cx="614131" cy="33010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200" b="0" i="0" u="none" kern="1200" dirty="0" smtClean="0"/>
            <a:t>გამოცდების ეროვნული ცენტრი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200" b="0" i="0" u="none" kern="1200" dirty="0" smtClean="0"/>
            <a:t>განათლების ხარისხის განვითარების ეროვნული ცენტრი</a:t>
          </a:r>
          <a:endParaRPr lang="en-US" sz="1200" kern="1200" dirty="0"/>
        </a:p>
      </dsp:txBody>
      <dsp:txXfrm rot="-5400000">
        <a:off x="661373" y="34346"/>
        <a:ext cx="3271048" cy="554173"/>
      </dsp:txXfrm>
    </dsp:sp>
    <dsp:sp modelId="{7184AF82-666A-4C27-B4EA-19E579901225}">
      <dsp:nvSpPr>
        <dsp:cNvPr id="0" name=""/>
        <dsp:cNvSpPr/>
      </dsp:nvSpPr>
      <dsp:spPr>
        <a:xfrm rot="5400000">
          <a:off x="-141722" y="915789"/>
          <a:ext cx="944817" cy="661372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4</a:t>
          </a:r>
          <a:endParaRPr lang="en-US" sz="1800" kern="1200" dirty="0"/>
        </a:p>
      </dsp:txBody>
      <dsp:txXfrm rot="-5400000">
        <a:off x="1" y="1104752"/>
        <a:ext cx="661372" cy="283445"/>
      </dsp:txXfrm>
    </dsp:sp>
    <dsp:sp modelId="{8FD9B445-1E17-4D02-A86E-985466067DC1}">
      <dsp:nvSpPr>
        <dsp:cNvPr id="0" name=""/>
        <dsp:cNvSpPr/>
      </dsp:nvSpPr>
      <dsp:spPr>
        <a:xfrm rot="5400000">
          <a:off x="2004820" y="-569381"/>
          <a:ext cx="614131" cy="33010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200" b="0" i="0" u="none" kern="1200" dirty="0" smtClean="0"/>
            <a:t>დაცვის პოლიცია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200" b="0" i="0" u="none" kern="1200" dirty="0" smtClean="0"/>
            <a:t>იურიდიული დახმარების სამსახური</a:t>
          </a:r>
          <a:endParaRPr lang="en-US" sz="1200" kern="1200" dirty="0"/>
        </a:p>
      </dsp:txBody>
      <dsp:txXfrm rot="-5400000">
        <a:off x="661373" y="804045"/>
        <a:ext cx="3271048" cy="554173"/>
      </dsp:txXfrm>
    </dsp:sp>
    <dsp:sp modelId="{B0F4108C-CDA3-4CC8-8F5E-6646BC3F7A5A}">
      <dsp:nvSpPr>
        <dsp:cNvPr id="0" name=""/>
        <dsp:cNvSpPr/>
      </dsp:nvSpPr>
      <dsp:spPr>
        <a:xfrm rot="5400000">
          <a:off x="-141722" y="1757937"/>
          <a:ext cx="944817" cy="661372"/>
        </a:xfrm>
        <a:prstGeom prst="chevron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1</a:t>
          </a:r>
          <a:endParaRPr lang="en-US" sz="1800" kern="1200" dirty="0"/>
        </a:p>
      </dsp:txBody>
      <dsp:txXfrm rot="-5400000">
        <a:off x="1" y="1946900"/>
        <a:ext cx="661372" cy="283445"/>
      </dsp:txXfrm>
    </dsp:sp>
    <dsp:sp modelId="{A5B1344C-A705-44F5-B4CC-B8221A3ADE5B}">
      <dsp:nvSpPr>
        <dsp:cNvPr id="0" name=""/>
        <dsp:cNvSpPr/>
      </dsp:nvSpPr>
      <dsp:spPr>
        <a:xfrm rot="5400000">
          <a:off x="1932371" y="272766"/>
          <a:ext cx="759029" cy="33010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200" b="0" i="0" u="none" kern="1200" dirty="0" smtClean="0"/>
            <a:t>ოკუპირებული ტერიტორიებიდან იძულებით გადაადგილებულ პირთა, განსახლებისა და ლტოლვილთა სამინისტრო </a:t>
          </a:r>
          <a:endParaRPr lang="en-US" sz="1200" kern="1200" dirty="0"/>
        </a:p>
      </dsp:txBody>
      <dsp:txXfrm rot="-5400000">
        <a:off x="661373" y="1580818"/>
        <a:ext cx="3263974" cy="684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88198-988F-476C-8B17-837A249CA67C}" type="datetimeFigureOut">
              <a:rPr lang="en-US" smtClean="0"/>
              <a:t>9/28/2010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324F8-210E-4A84-B5AA-1CC490EFD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07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324F8-210E-4A84-B5AA-1CC490EFD3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65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324F8-210E-4A84-B5AA-1CC490EFD39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511CE2-6F9E-4DD0-AAB6-4E9E96E8FF63}" type="datetimeFigureOut">
              <a:rPr lang="en-US" smtClean="0"/>
              <a:pPr/>
              <a:t>9/28/2010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706E6E-094E-47B1-87B4-9440CF46E1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511CE2-6F9E-4DD0-AAB6-4E9E96E8FF63}" type="datetimeFigureOut">
              <a:rPr lang="en-US" smtClean="0"/>
              <a:pPr/>
              <a:t>9/28/2010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706E6E-094E-47B1-87B4-9440CF46E1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511CE2-6F9E-4DD0-AAB6-4E9E96E8FF63}" type="datetimeFigureOut">
              <a:rPr lang="en-US" smtClean="0"/>
              <a:pPr/>
              <a:t>9/28/2010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706E6E-094E-47B1-87B4-9440CF46E1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511CE2-6F9E-4DD0-AAB6-4E9E96E8FF63}" type="datetimeFigureOut">
              <a:rPr lang="en-US" smtClean="0"/>
              <a:pPr/>
              <a:t>9/28/2010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706E6E-094E-47B1-87B4-9440CF46E1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511CE2-6F9E-4DD0-AAB6-4E9E96E8FF63}" type="datetimeFigureOut">
              <a:rPr lang="en-US" smtClean="0"/>
              <a:pPr/>
              <a:t>9/28/2010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706E6E-094E-47B1-87B4-9440CF46E1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511CE2-6F9E-4DD0-AAB6-4E9E96E8FF63}" type="datetimeFigureOut">
              <a:rPr lang="en-US" smtClean="0"/>
              <a:pPr/>
              <a:t>9/28/2010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706E6E-094E-47B1-87B4-9440CF46E1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511CE2-6F9E-4DD0-AAB6-4E9E96E8FF63}" type="datetimeFigureOut">
              <a:rPr lang="en-US" smtClean="0"/>
              <a:pPr/>
              <a:t>9/28/2010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706E6E-094E-47B1-87B4-9440CF46E1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511CE2-6F9E-4DD0-AAB6-4E9E96E8FF63}" type="datetimeFigureOut">
              <a:rPr lang="en-US" smtClean="0"/>
              <a:pPr/>
              <a:t>9/28/2010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706E6E-094E-47B1-87B4-9440CF46E1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511CE2-6F9E-4DD0-AAB6-4E9E96E8FF63}" type="datetimeFigureOut">
              <a:rPr lang="en-US" smtClean="0"/>
              <a:pPr/>
              <a:t>9/28/2010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706E6E-094E-47B1-87B4-9440CF46E1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511CE2-6F9E-4DD0-AAB6-4E9E96E8FF63}" type="datetimeFigureOut">
              <a:rPr lang="en-US" smtClean="0"/>
              <a:pPr/>
              <a:t>9/28/2010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706E6E-094E-47B1-87B4-9440CF46E1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511CE2-6F9E-4DD0-AAB6-4E9E96E8FF63}" type="datetimeFigureOut">
              <a:rPr lang="en-US" smtClean="0"/>
              <a:pPr/>
              <a:t>9/28/2010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706E6E-094E-47B1-87B4-9440CF46E1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F511CE2-6F9E-4DD0-AAB6-4E9E96E8FF63}" type="datetimeFigureOut">
              <a:rPr lang="en-US" smtClean="0"/>
              <a:pPr/>
              <a:t>9/28/2010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0706E6E-094E-47B1-87B4-9440CF46E1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2164345"/>
            <a:ext cx="7772400" cy="1828800"/>
          </a:xfrm>
        </p:spPr>
        <p:txBody>
          <a:bodyPr>
            <a:normAutofit/>
          </a:bodyPr>
          <a:lstStyle/>
          <a:p>
            <a:pPr algn="ctr"/>
            <a:r>
              <a:rPr lang="ka-GE" dirty="0" smtClean="0"/>
              <a:t>ინფორმაციის  მიღების </a:t>
            </a:r>
            <a:r>
              <a:rPr lang="ka-GE" sz="3600" dirty="0" smtClean="0"/>
              <a:t>უფლების</a:t>
            </a:r>
            <a:r>
              <a:rPr lang="ka-GE" dirty="0" smtClean="0"/>
              <a:t> დღე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4191000"/>
            <a:ext cx="7772400" cy="1905000"/>
          </a:xfrm>
        </p:spPr>
        <p:txBody>
          <a:bodyPr>
            <a:normAutofit lnSpcReduction="10000"/>
          </a:bodyPr>
          <a:lstStyle/>
          <a:p>
            <a:pPr algn="ctr"/>
            <a:r>
              <a:rPr lang="ka-GE" sz="3200" dirty="0" smtClean="0"/>
              <a:t>28 სექტემბერი 2010 წელი</a:t>
            </a:r>
          </a:p>
          <a:p>
            <a:pPr algn="ctr"/>
            <a:endParaRPr lang="ka-GE" sz="3200" dirty="0"/>
          </a:p>
          <a:p>
            <a:pPr algn="ctr"/>
            <a:r>
              <a:rPr lang="ka-GE" sz="3200" dirty="0" smtClean="0"/>
              <a:t>ინფორმაციის თავისუფლების განვითარების ინსტიტუტი</a:t>
            </a:r>
            <a:endParaRPr 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"/>
            <a:ext cx="3124200" cy="18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90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a-GE" sz="3600" b="1" dirty="0" smtClean="0">
                <a:solidFill>
                  <a:srgbClr val="FF0000"/>
                </a:solidFill>
                <a:latin typeface="LitNusx" pitchFamily="2" charset="0"/>
              </a:rPr>
              <a:t>საჯარო დაწესებულებების მონიტორინგის </a:t>
            </a:r>
            <a:br>
              <a:rPr lang="ka-GE" sz="3600" b="1" dirty="0" smtClean="0">
                <a:solidFill>
                  <a:srgbClr val="FF0000"/>
                </a:solidFill>
                <a:latin typeface="LitNusx" pitchFamily="2" charset="0"/>
              </a:rPr>
            </a:br>
            <a:r>
              <a:rPr lang="en-US" sz="3600" b="1" dirty="0" err="1" smtClean="0">
                <a:solidFill>
                  <a:srgbClr val="FF0000"/>
                </a:solidFill>
                <a:latin typeface="LitNusx" pitchFamily="2" charset="0"/>
              </a:rPr>
              <a:t>Sefasebis</a:t>
            </a:r>
            <a:r>
              <a:rPr lang="en-US" sz="3600" b="1" dirty="0" smtClean="0">
                <a:solidFill>
                  <a:srgbClr val="FF0000"/>
                </a:solidFill>
                <a:latin typeface="LitNusx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LitNusx" pitchFamily="2" charset="0"/>
              </a:rPr>
              <a:t>ZiriTadi</a:t>
            </a:r>
            <a:r>
              <a:rPr lang="en-US" sz="3600" b="1" dirty="0" smtClean="0">
                <a:solidFill>
                  <a:srgbClr val="FF0000"/>
                </a:solidFill>
                <a:latin typeface="LitNusx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LitNusx" pitchFamily="2" charset="0"/>
              </a:rPr>
              <a:t>Tematuri</a:t>
            </a:r>
            <a:r>
              <a:rPr lang="en-US" sz="3600" b="1" dirty="0" smtClean="0">
                <a:solidFill>
                  <a:srgbClr val="FF0000"/>
                </a:solidFill>
                <a:latin typeface="LitNusx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LitNusx" pitchFamily="2" charset="0"/>
              </a:rPr>
              <a:t>blokebi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824426"/>
          </a:xfrm>
        </p:spPr>
        <p:txBody>
          <a:bodyPr>
            <a:normAutofit/>
          </a:bodyPr>
          <a:lstStyle/>
          <a:p>
            <a:r>
              <a:rPr lang="en-US" sz="1800" b="1" dirty="0" err="1" smtClean="0">
                <a:latin typeface="LitNusx" pitchFamily="2" charset="0"/>
              </a:rPr>
              <a:t>bloki</a:t>
            </a:r>
            <a:r>
              <a:rPr lang="en-US" sz="1800" b="1" dirty="0" smtClean="0">
                <a:latin typeface="LitNusx" pitchFamily="2" charset="0"/>
              </a:rPr>
              <a:t> 1 - </a:t>
            </a:r>
            <a:r>
              <a:rPr lang="en-US" sz="1800" b="1" dirty="0" err="1" smtClean="0">
                <a:latin typeface="LitNusx" pitchFamily="2" charset="0"/>
              </a:rPr>
              <a:t>zogadi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cnobebi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da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informacia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saxelmwifo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organos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Sesaxeb</a:t>
            </a:r>
            <a:endParaRPr lang="en-US" sz="1800" b="1" dirty="0" smtClean="0">
              <a:latin typeface="LitNusx" pitchFamily="2" charset="0"/>
            </a:endParaRPr>
          </a:p>
          <a:p>
            <a:r>
              <a:rPr lang="en-US" sz="1800" b="1" dirty="0" err="1" smtClean="0">
                <a:latin typeface="LitNusx" pitchFamily="2" charset="0"/>
              </a:rPr>
              <a:t>bloki</a:t>
            </a:r>
            <a:r>
              <a:rPr lang="en-US" sz="1800" b="1" dirty="0" smtClean="0">
                <a:latin typeface="LitNusx" pitchFamily="2" charset="0"/>
              </a:rPr>
              <a:t> 2 - </a:t>
            </a:r>
            <a:r>
              <a:rPr lang="en-US" sz="1800" b="1" dirty="0" err="1" smtClean="0">
                <a:latin typeface="LitNusx" pitchFamily="2" charset="0"/>
              </a:rPr>
              <a:t>saxelmwifo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organos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struqtura</a:t>
            </a:r>
            <a:endParaRPr lang="en-US" sz="1800" b="1" dirty="0" smtClean="0">
              <a:latin typeface="LitNusx" pitchFamily="2" charset="0"/>
            </a:endParaRPr>
          </a:p>
          <a:p>
            <a:r>
              <a:rPr lang="en-US" sz="1800" b="1" dirty="0" err="1" smtClean="0">
                <a:latin typeface="LitNusx" pitchFamily="2" charset="0"/>
              </a:rPr>
              <a:t>bloki</a:t>
            </a:r>
            <a:r>
              <a:rPr lang="en-US" sz="1800" b="1" dirty="0" smtClean="0">
                <a:latin typeface="LitNusx" pitchFamily="2" charset="0"/>
              </a:rPr>
              <a:t> 3 - </a:t>
            </a:r>
            <a:r>
              <a:rPr lang="en-US" sz="1800" b="1" dirty="0" err="1" smtClean="0">
                <a:latin typeface="LitNusx" pitchFamily="2" charset="0"/>
              </a:rPr>
              <a:t>monacemebi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saxelmwifo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organos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sainformacio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resursebze</a:t>
            </a:r>
            <a:endParaRPr lang="en-US" sz="1800" b="1" dirty="0" smtClean="0">
              <a:latin typeface="LitNusx" pitchFamily="2" charset="0"/>
            </a:endParaRPr>
          </a:p>
          <a:p>
            <a:r>
              <a:rPr lang="en-US" sz="1800" b="1" dirty="0" err="1" smtClean="0">
                <a:latin typeface="LitNusx" pitchFamily="2" charset="0"/>
              </a:rPr>
              <a:t>bloki</a:t>
            </a:r>
            <a:r>
              <a:rPr lang="en-US" sz="1800" b="1" dirty="0" smtClean="0">
                <a:latin typeface="LitNusx" pitchFamily="2" charset="0"/>
              </a:rPr>
              <a:t> 4 - </a:t>
            </a:r>
            <a:r>
              <a:rPr lang="en-US" sz="1800" b="1" dirty="0" err="1" smtClean="0">
                <a:latin typeface="LitNusx" pitchFamily="2" charset="0"/>
              </a:rPr>
              <a:t>monacemebi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saxelmwifo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organos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saqmianobaze</a:t>
            </a:r>
            <a:r>
              <a:rPr lang="en-US" sz="1800" b="1" dirty="0" smtClean="0">
                <a:latin typeface="LitNusx" pitchFamily="2" charset="0"/>
              </a:rPr>
              <a:t>, </a:t>
            </a:r>
            <a:r>
              <a:rPr lang="en-US" sz="1800" b="1" dirty="0" err="1" smtClean="0">
                <a:latin typeface="LitNusx" pitchFamily="2" charset="0"/>
              </a:rPr>
              <a:t>misi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ZiriTadi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kompetenciis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farglebSi</a:t>
            </a:r>
            <a:endParaRPr lang="en-US" sz="1800" b="1" dirty="0" smtClean="0">
              <a:latin typeface="LitNusx" pitchFamily="2" charset="0"/>
            </a:endParaRPr>
          </a:p>
          <a:p>
            <a:r>
              <a:rPr lang="en-US" sz="1800" b="1" dirty="0" err="1" smtClean="0">
                <a:latin typeface="LitNusx" pitchFamily="2" charset="0"/>
              </a:rPr>
              <a:t>bloki</a:t>
            </a:r>
            <a:r>
              <a:rPr lang="en-US" sz="1800" b="1" dirty="0" smtClean="0">
                <a:latin typeface="LitNusx" pitchFamily="2" charset="0"/>
              </a:rPr>
              <a:t> 5 - </a:t>
            </a:r>
            <a:r>
              <a:rPr lang="en-US" sz="1800" b="1" dirty="0" err="1" smtClean="0">
                <a:latin typeface="LitNusx" pitchFamily="2" charset="0"/>
              </a:rPr>
              <a:t>kanonmdebloba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da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saxelmwifo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organos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normatiuli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saqmianoba</a:t>
            </a:r>
            <a:endParaRPr lang="en-US" sz="1800" b="1" dirty="0" smtClean="0">
              <a:latin typeface="LitNusx" pitchFamily="2" charset="0"/>
            </a:endParaRPr>
          </a:p>
          <a:p>
            <a:r>
              <a:rPr lang="en-US" sz="1800" b="1" dirty="0" err="1" smtClean="0">
                <a:latin typeface="LitNusx" pitchFamily="2" charset="0"/>
              </a:rPr>
              <a:t>bloki</a:t>
            </a:r>
            <a:r>
              <a:rPr lang="en-US" sz="1800" b="1" dirty="0" smtClean="0">
                <a:latin typeface="LitNusx" pitchFamily="2" charset="0"/>
              </a:rPr>
              <a:t> 6 - </a:t>
            </a:r>
            <a:r>
              <a:rPr lang="en-US" sz="1800" b="1" dirty="0" err="1" smtClean="0">
                <a:latin typeface="LitNusx" pitchFamily="2" charset="0"/>
              </a:rPr>
              <a:t>saxelmwifo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organoTa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saqmianoba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fizikuri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da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iuridiuli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pirebis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uflebaTa</a:t>
            </a:r>
            <a:r>
              <a:rPr lang="en-US" sz="1800" b="1" dirty="0" smtClean="0">
                <a:latin typeface="LitNusx" pitchFamily="2" charset="0"/>
              </a:rPr>
              <a:t>, </a:t>
            </a:r>
            <a:r>
              <a:rPr lang="en-US" sz="1800" b="1" dirty="0" err="1" smtClean="0">
                <a:latin typeface="LitNusx" pitchFamily="2" charset="0"/>
              </a:rPr>
              <a:t>TavisuflebaTa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da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kanonieri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interesebis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uzrunvelyofis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mizniT</a:t>
            </a:r>
            <a:endParaRPr lang="en-US" sz="1800" b="1" dirty="0" smtClean="0">
              <a:latin typeface="LitNusx" pitchFamily="2" charset="0"/>
            </a:endParaRPr>
          </a:p>
          <a:p>
            <a:r>
              <a:rPr lang="en-US" sz="1800" b="1" dirty="0" err="1" smtClean="0">
                <a:latin typeface="LitNusx" pitchFamily="2" charset="0"/>
              </a:rPr>
              <a:t>bloki</a:t>
            </a:r>
            <a:r>
              <a:rPr lang="en-US" sz="1800" b="1" dirty="0" smtClean="0">
                <a:latin typeface="LitNusx" pitchFamily="2" charset="0"/>
              </a:rPr>
              <a:t> 7 - </a:t>
            </a:r>
            <a:r>
              <a:rPr lang="en-US" sz="1800" b="1" dirty="0" err="1" smtClean="0">
                <a:latin typeface="LitNusx" pitchFamily="2" charset="0"/>
              </a:rPr>
              <a:t>informacia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saxelmwifo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organoSi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mimdinare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tenderebis</a:t>
            </a:r>
            <a:r>
              <a:rPr lang="en-US" sz="1800" b="1" dirty="0" smtClean="0">
                <a:latin typeface="LitNusx" pitchFamily="2" charset="0"/>
              </a:rPr>
              <a:t>, </a:t>
            </a:r>
            <a:r>
              <a:rPr lang="en-US" sz="1800" b="1" dirty="0" err="1" smtClean="0">
                <a:latin typeface="LitNusx" pitchFamily="2" charset="0"/>
              </a:rPr>
              <a:t>auqcionebis</a:t>
            </a:r>
            <a:r>
              <a:rPr lang="en-US" sz="1800" b="1" dirty="0" smtClean="0">
                <a:latin typeface="LitNusx" pitchFamily="2" charset="0"/>
              </a:rPr>
              <a:t> da </a:t>
            </a:r>
            <a:r>
              <a:rPr lang="en-US" sz="1800" b="1" dirty="0" err="1" smtClean="0">
                <a:latin typeface="LitNusx" pitchFamily="2" charset="0"/>
              </a:rPr>
              <a:t>savaWro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operaciebis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Sesaxeb</a:t>
            </a:r>
            <a:endParaRPr lang="en-US" sz="1800" b="1" dirty="0" smtClean="0">
              <a:latin typeface="LitNusx" pitchFamily="2" charset="0"/>
            </a:endParaRPr>
          </a:p>
          <a:p>
            <a:r>
              <a:rPr lang="en-US" sz="1800" b="1" dirty="0" err="1" smtClean="0">
                <a:latin typeface="LitNusx" pitchFamily="2" charset="0"/>
              </a:rPr>
              <a:t>bloki</a:t>
            </a:r>
            <a:r>
              <a:rPr lang="en-US" sz="1800" b="1" dirty="0" smtClean="0">
                <a:latin typeface="LitNusx" pitchFamily="2" charset="0"/>
              </a:rPr>
              <a:t> 8 - </a:t>
            </a:r>
            <a:r>
              <a:rPr lang="en-US" sz="1800" b="1" dirty="0" err="1" smtClean="0">
                <a:latin typeface="LitNusx" pitchFamily="2" charset="0"/>
              </a:rPr>
              <a:t>saxelmwifo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organoebis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sakadro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politika</a:t>
            </a:r>
            <a:endParaRPr lang="en-US" sz="1800" b="1" dirty="0" smtClean="0">
              <a:latin typeface="LitNusx" pitchFamily="2" charset="0"/>
            </a:endParaRPr>
          </a:p>
          <a:p>
            <a:r>
              <a:rPr lang="en-US" sz="1800" b="1" dirty="0" err="1" smtClean="0">
                <a:latin typeface="LitNusx" pitchFamily="2" charset="0"/>
              </a:rPr>
              <a:t>bloki</a:t>
            </a:r>
            <a:r>
              <a:rPr lang="en-US" sz="1800" b="1" dirty="0" smtClean="0">
                <a:latin typeface="LitNusx" pitchFamily="2" charset="0"/>
              </a:rPr>
              <a:t> 9 – </a:t>
            </a:r>
            <a:r>
              <a:rPr lang="en-US" sz="1800" b="1" dirty="0" err="1" smtClean="0">
                <a:latin typeface="LitNusx" pitchFamily="2" charset="0"/>
              </a:rPr>
              <a:t>safinanso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politika</a:t>
            </a:r>
            <a:endParaRPr lang="en-US" sz="1800" b="1" dirty="0" smtClean="0">
              <a:latin typeface="LitNusx" pitchFamily="2" charset="0"/>
            </a:endParaRPr>
          </a:p>
          <a:p>
            <a:r>
              <a:rPr lang="en-US" sz="1800" b="1" dirty="0" err="1" smtClean="0">
                <a:latin typeface="LitNusx" pitchFamily="2" charset="0"/>
              </a:rPr>
              <a:t>blokebi</a:t>
            </a:r>
            <a:r>
              <a:rPr lang="en-US" sz="1800" b="1" dirty="0" smtClean="0">
                <a:latin typeface="LitNusx" pitchFamily="2" charset="0"/>
              </a:rPr>
              <a:t> 10 - 11 - </a:t>
            </a:r>
            <a:r>
              <a:rPr lang="en-US" sz="1800" b="1" dirty="0" err="1" smtClean="0">
                <a:latin typeface="LitNusx" pitchFamily="2" charset="0"/>
              </a:rPr>
              <a:t>informaciis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martivad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aRqmis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kriteriumebi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da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damatebiTi</a:t>
            </a:r>
            <a:r>
              <a:rPr lang="en-US" sz="1800" b="1" dirty="0" smtClean="0">
                <a:latin typeface="LitNusx" pitchFamily="2" charset="0"/>
              </a:rPr>
              <a:t> </a:t>
            </a:r>
            <a:r>
              <a:rPr lang="en-US" sz="1800" b="1" dirty="0" err="1" smtClean="0">
                <a:latin typeface="LitNusx" pitchFamily="2" charset="0"/>
              </a:rPr>
              <a:t>parametrebi</a:t>
            </a:r>
            <a:endParaRPr lang="en-US" sz="1800" b="1" dirty="0" smtClean="0">
              <a:latin typeface="LitNusx" pitchFamily="2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399165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734157807"/>
              </p:ext>
            </p:extLst>
          </p:nvPr>
        </p:nvGraphicFramePr>
        <p:xfrm>
          <a:off x="838200" y="838200"/>
          <a:ext cx="7848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05842087"/>
              </p:ext>
            </p:extLst>
          </p:nvPr>
        </p:nvGraphicFramePr>
        <p:xfrm>
          <a:off x="1295400" y="4800600"/>
          <a:ext cx="74676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4909" y="360218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4419600"/>
          <a:ext cx="82296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409575"/>
            <a:ext cx="24098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71801" y="575873"/>
            <a:ext cx="2285999" cy="216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1828800"/>
            <a:ext cx="2791379" cy="209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4876800"/>
          <a:ext cx="82296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381000"/>
            <a:ext cx="716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001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92823299"/>
              </p:ext>
            </p:extLst>
          </p:nvPr>
        </p:nvGraphicFramePr>
        <p:xfrm>
          <a:off x="457200" y="4724400"/>
          <a:ext cx="82296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Users\User\Pictures\mes.gov.ge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6362" y="457200"/>
            <a:ext cx="8412838" cy="400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64236058"/>
              </p:ext>
            </p:extLst>
          </p:nvPr>
        </p:nvGraphicFramePr>
        <p:xfrm>
          <a:off x="-304800" y="381000"/>
          <a:ext cx="84582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4648200" y="3200400"/>
          <a:ext cx="3962400" cy="256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ustom 5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EA5D8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260</TotalTime>
  <Words>321</Words>
  <Application>Microsoft Office PowerPoint</Application>
  <PresentationFormat>On-screen Show (4:3)</PresentationFormat>
  <Paragraphs>31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Aspect</vt:lpstr>
      <vt:lpstr>ინფორმაციის  მიღების უფლების დღე </vt:lpstr>
      <vt:lpstr>საჯარო დაწესებულებების მონიტორინგის  Sefasebis ZiriTadi Tematuri blokebi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giorgi</cp:lastModifiedBy>
  <cp:revision>23</cp:revision>
  <dcterms:created xsi:type="dcterms:W3CDTF">2010-09-27T11:01:20Z</dcterms:created>
  <dcterms:modified xsi:type="dcterms:W3CDTF">2010-09-28T11:06:19Z</dcterms:modified>
</cp:coreProperties>
</file>